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5" r:id="rId3"/>
    <p:sldId id="266" r:id="rId4"/>
    <p:sldId id="267" r:id="rId5"/>
    <p:sldId id="257" r:id="rId6"/>
    <p:sldId id="285" r:id="rId7"/>
    <p:sldId id="286" r:id="rId8"/>
    <p:sldId id="287" r:id="rId9"/>
    <p:sldId id="295" r:id="rId10"/>
    <p:sldId id="283" r:id="rId11"/>
    <p:sldId id="284" r:id="rId12"/>
    <p:sldId id="292" r:id="rId13"/>
    <p:sldId id="293" r:id="rId14"/>
    <p:sldId id="273" r:id="rId15"/>
    <p:sldId id="294" r:id="rId16"/>
    <p:sldId id="290" r:id="rId17"/>
    <p:sldId id="288" r:id="rId18"/>
    <p:sldId id="289" r:id="rId19"/>
    <p:sldId id="277" r:id="rId20"/>
    <p:sldId id="297" r:id="rId21"/>
    <p:sldId id="298" r:id="rId22"/>
    <p:sldId id="299" r:id="rId23"/>
    <p:sldId id="300" r:id="rId24"/>
    <p:sldId id="301" r:id="rId25"/>
    <p:sldId id="269" r:id="rId26"/>
  </p:sldIdLst>
  <p:sldSz cx="9144000" cy="6858000" type="screen4x3"/>
  <p:notesSz cx="6858000" cy="9144000"/>
  <p:defaultTextStyle>
    <a:defPPr>
      <a:defRPr lang="en-US"/>
    </a:defPPr>
    <a:lvl1pPr marL="0" algn="l" defTabSz="448059" rtl="0" eaLnBrk="1" latinLnBrk="0" hangingPunct="1">
      <a:defRPr sz="1900" kern="1200">
        <a:solidFill>
          <a:schemeClr val="tx1"/>
        </a:solidFill>
        <a:latin typeface="+mn-lt"/>
        <a:ea typeface="+mn-ea"/>
        <a:cs typeface="+mn-cs"/>
      </a:defRPr>
    </a:lvl1pPr>
    <a:lvl2pPr marL="448059" algn="l" defTabSz="448059" rtl="0" eaLnBrk="1" latinLnBrk="0" hangingPunct="1">
      <a:defRPr sz="1900" kern="1200">
        <a:solidFill>
          <a:schemeClr val="tx1"/>
        </a:solidFill>
        <a:latin typeface="+mn-lt"/>
        <a:ea typeface="+mn-ea"/>
        <a:cs typeface="+mn-cs"/>
      </a:defRPr>
    </a:lvl2pPr>
    <a:lvl3pPr marL="897212" algn="l" defTabSz="448059" rtl="0" eaLnBrk="1" latinLnBrk="0" hangingPunct="1">
      <a:defRPr sz="1900" kern="1200">
        <a:solidFill>
          <a:schemeClr val="tx1"/>
        </a:solidFill>
        <a:latin typeface="+mn-lt"/>
        <a:ea typeface="+mn-ea"/>
        <a:cs typeface="+mn-cs"/>
      </a:defRPr>
    </a:lvl3pPr>
    <a:lvl4pPr marL="1345842" algn="l" defTabSz="448059" rtl="0" eaLnBrk="1" latinLnBrk="0" hangingPunct="1">
      <a:defRPr sz="1900" kern="1200">
        <a:solidFill>
          <a:schemeClr val="tx1"/>
        </a:solidFill>
        <a:latin typeface="+mn-lt"/>
        <a:ea typeface="+mn-ea"/>
        <a:cs typeface="+mn-cs"/>
      </a:defRPr>
    </a:lvl4pPr>
    <a:lvl5pPr marL="1794618" algn="l" defTabSz="448059" rtl="0" eaLnBrk="1" latinLnBrk="0" hangingPunct="1">
      <a:defRPr sz="1900" kern="1200">
        <a:solidFill>
          <a:schemeClr val="tx1"/>
        </a:solidFill>
        <a:latin typeface="+mn-lt"/>
        <a:ea typeface="+mn-ea"/>
        <a:cs typeface="+mn-cs"/>
      </a:defRPr>
    </a:lvl5pPr>
    <a:lvl6pPr marL="2243327" algn="l" defTabSz="448059" rtl="0" eaLnBrk="1" latinLnBrk="0" hangingPunct="1">
      <a:defRPr sz="1900" kern="1200">
        <a:solidFill>
          <a:schemeClr val="tx1"/>
        </a:solidFill>
        <a:latin typeface="+mn-lt"/>
        <a:ea typeface="+mn-ea"/>
        <a:cs typeface="+mn-cs"/>
      </a:defRPr>
    </a:lvl6pPr>
    <a:lvl7pPr marL="2691383" algn="l" defTabSz="448059" rtl="0" eaLnBrk="1" latinLnBrk="0" hangingPunct="1">
      <a:defRPr sz="1900" kern="1200">
        <a:solidFill>
          <a:schemeClr val="tx1"/>
        </a:solidFill>
        <a:latin typeface="+mn-lt"/>
        <a:ea typeface="+mn-ea"/>
        <a:cs typeface="+mn-cs"/>
      </a:defRPr>
    </a:lvl7pPr>
    <a:lvl8pPr marL="3139896" algn="l" defTabSz="448059" rtl="0" eaLnBrk="1" latinLnBrk="0" hangingPunct="1">
      <a:defRPr sz="1900" kern="1200">
        <a:solidFill>
          <a:schemeClr val="tx1"/>
        </a:solidFill>
        <a:latin typeface="+mn-lt"/>
        <a:ea typeface="+mn-ea"/>
        <a:cs typeface="+mn-cs"/>
      </a:defRPr>
    </a:lvl8pPr>
    <a:lvl9pPr marL="3588624" algn="l" defTabSz="44805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in Dennis" initials="CD" lastIdx="5" clrIdx="0">
    <p:extLst>
      <p:ext uri="{19B8F6BF-5375-455C-9EA6-DF929625EA0E}">
        <p15:presenceInfo xmlns:p15="http://schemas.microsoft.com/office/powerpoint/2012/main" userId="S-1-5-21-3419895080-2518860898-835779337-75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B3E1"/>
    <a:srgbClr val="1878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78" autoAdjust="0"/>
    <p:restoredTop sz="56089" autoAdjust="0"/>
  </p:normalViewPr>
  <p:slideViewPr>
    <p:cSldViewPr snapToGrid="0" snapToObjects="1">
      <p:cViewPr varScale="1">
        <p:scale>
          <a:sx n="62" d="100"/>
          <a:sy n="62" d="100"/>
        </p:scale>
        <p:origin x="2622"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E35855-0BE4-4791-A457-DA6B0CC83490}"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en-US"/>
        </a:p>
      </dgm:t>
    </dgm:pt>
    <dgm:pt modelId="{757E6143-C009-4236-906B-2D83958E3302}">
      <dgm:prSet phldrT="[Text]"/>
      <dgm:spPr/>
      <dgm:t>
        <a:bodyPr/>
        <a:lstStyle/>
        <a:p>
          <a:r>
            <a:rPr lang="en-US" dirty="0"/>
            <a:t>Attainment Goals</a:t>
          </a:r>
        </a:p>
      </dgm:t>
    </dgm:pt>
    <dgm:pt modelId="{0765E846-237D-4235-94D9-94F271E7C9A5}" type="parTrans" cxnId="{A2895907-7BF5-4AA0-9969-FDA608AE101F}">
      <dgm:prSet/>
      <dgm:spPr/>
      <dgm:t>
        <a:bodyPr/>
        <a:lstStyle/>
        <a:p>
          <a:endParaRPr lang="en-US"/>
        </a:p>
      </dgm:t>
    </dgm:pt>
    <dgm:pt modelId="{C16311DB-C96F-4677-8443-8B78717E35FA}" type="sibTrans" cxnId="{A2895907-7BF5-4AA0-9969-FDA608AE101F}">
      <dgm:prSet/>
      <dgm:spPr/>
      <dgm:t>
        <a:bodyPr/>
        <a:lstStyle/>
        <a:p>
          <a:endParaRPr lang="en-US"/>
        </a:p>
      </dgm:t>
    </dgm:pt>
    <dgm:pt modelId="{52CD0364-0C82-4622-BA3D-45FA22D6DFF6}">
      <dgm:prSet phldrT="[Text]"/>
      <dgm:spPr/>
      <dgm:t>
        <a:bodyPr/>
        <a:lstStyle/>
        <a:p>
          <a:r>
            <a:rPr lang="en-US" dirty="0"/>
            <a:t>Promise  Programs</a:t>
          </a:r>
        </a:p>
      </dgm:t>
    </dgm:pt>
    <dgm:pt modelId="{935FB846-E579-401A-8C4E-FD970CAFCBAC}" type="parTrans" cxnId="{6390CF50-62D1-4919-85D0-1DE440D1698E}">
      <dgm:prSet/>
      <dgm:spPr/>
      <dgm:t>
        <a:bodyPr/>
        <a:lstStyle/>
        <a:p>
          <a:endParaRPr lang="en-US"/>
        </a:p>
      </dgm:t>
    </dgm:pt>
    <dgm:pt modelId="{FFD6A136-7D6A-4ECE-9971-4EE8338A87FD}" type="sibTrans" cxnId="{6390CF50-62D1-4919-85D0-1DE440D1698E}">
      <dgm:prSet/>
      <dgm:spPr/>
      <dgm:t>
        <a:bodyPr/>
        <a:lstStyle/>
        <a:p>
          <a:endParaRPr lang="en-US"/>
        </a:p>
      </dgm:t>
    </dgm:pt>
    <dgm:pt modelId="{E33AE91F-A392-4380-8627-25E26C5A3FBA}">
      <dgm:prSet phldrT="[Text]"/>
      <dgm:spPr/>
      <dgm:t>
        <a:bodyPr/>
        <a:lstStyle/>
        <a:p>
          <a:r>
            <a:rPr lang="en-US" dirty="0"/>
            <a:t>Research on today’s student</a:t>
          </a:r>
        </a:p>
      </dgm:t>
    </dgm:pt>
    <dgm:pt modelId="{BD8A4CD2-7926-4CC4-B203-B4F1F47FA006}" type="parTrans" cxnId="{5071B4A5-BBBA-4AD3-9B79-467067896AAE}">
      <dgm:prSet/>
      <dgm:spPr/>
      <dgm:t>
        <a:bodyPr/>
        <a:lstStyle/>
        <a:p>
          <a:endParaRPr lang="en-US"/>
        </a:p>
      </dgm:t>
    </dgm:pt>
    <dgm:pt modelId="{A6F17033-27AB-438B-9174-4950B21C0A42}" type="sibTrans" cxnId="{5071B4A5-BBBA-4AD3-9B79-467067896AAE}">
      <dgm:prSet/>
      <dgm:spPr/>
      <dgm:t>
        <a:bodyPr/>
        <a:lstStyle/>
        <a:p>
          <a:endParaRPr lang="en-US"/>
        </a:p>
      </dgm:t>
    </dgm:pt>
    <dgm:pt modelId="{C9BFC30C-6C7A-4804-AF37-CAC12BAEBDC1}">
      <dgm:prSet phldrT="[Text]"/>
      <dgm:spPr/>
      <dgm:t>
        <a:bodyPr/>
        <a:lstStyle/>
        <a:p>
          <a:r>
            <a:rPr lang="en-US" b="1" dirty="0"/>
            <a:t>Promise Programs for adult learners</a:t>
          </a:r>
        </a:p>
      </dgm:t>
    </dgm:pt>
    <dgm:pt modelId="{987CBD64-5D4D-487E-98E9-037C57E241D1}" type="parTrans" cxnId="{42253ED4-B5D3-4252-B624-A45395482684}">
      <dgm:prSet/>
      <dgm:spPr/>
      <dgm:t>
        <a:bodyPr/>
        <a:lstStyle/>
        <a:p>
          <a:endParaRPr lang="en-US"/>
        </a:p>
      </dgm:t>
    </dgm:pt>
    <dgm:pt modelId="{A21D9217-3B88-4ABA-AC54-DA209155F5AB}" type="sibTrans" cxnId="{42253ED4-B5D3-4252-B624-A45395482684}">
      <dgm:prSet/>
      <dgm:spPr/>
      <dgm:t>
        <a:bodyPr/>
        <a:lstStyle/>
        <a:p>
          <a:endParaRPr lang="en-US"/>
        </a:p>
      </dgm:t>
    </dgm:pt>
    <dgm:pt modelId="{0F1FBA80-D02C-4E72-AF73-582BCC536BE3}" type="pres">
      <dgm:prSet presAssocID="{65E35855-0BE4-4791-A457-DA6B0CC83490}" presName="Name0" presStyleCnt="0">
        <dgm:presLayoutVars>
          <dgm:chMax val="4"/>
          <dgm:resizeHandles val="exact"/>
        </dgm:presLayoutVars>
      </dgm:prSet>
      <dgm:spPr/>
    </dgm:pt>
    <dgm:pt modelId="{11C0BC3E-6758-4A9C-A075-86E190B9B5B4}" type="pres">
      <dgm:prSet presAssocID="{65E35855-0BE4-4791-A457-DA6B0CC83490}" presName="ellipse" presStyleLbl="trBgShp" presStyleIdx="0" presStyleCnt="1"/>
      <dgm:spPr/>
    </dgm:pt>
    <dgm:pt modelId="{2DD4EE36-A91B-4925-96A0-5E07584AB7A2}" type="pres">
      <dgm:prSet presAssocID="{65E35855-0BE4-4791-A457-DA6B0CC83490}" presName="arrow1" presStyleLbl="fgShp" presStyleIdx="0" presStyleCnt="1"/>
      <dgm:spPr/>
    </dgm:pt>
    <dgm:pt modelId="{23E09F01-494F-47B7-8C60-FEBA43BD3A36}" type="pres">
      <dgm:prSet presAssocID="{65E35855-0BE4-4791-A457-DA6B0CC83490}" presName="rectangle" presStyleLbl="revTx" presStyleIdx="0" presStyleCnt="1">
        <dgm:presLayoutVars>
          <dgm:bulletEnabled val="1"/>
        </dgm:presLayoutVars>
      </dgm:prSet>
      <dgm:spPr/>
    </dgm:pt>
    <dgm:pt modelId="{12F1D53D-07B3-4CAD-A7E3-D139741A0729}" type="pres">
      <dgm:prSet presAssocID="{52CD0364-0C82-4622-BA3D-45FA22D6DFF6}" presName="item1" presStyleLbl="node1" presStyleIdx="0" presStyleCnt="3">
        <dgm:presLayoutVars>
          <dgm:bulletEnabled val="1"/>
        </dgm:presLayoutVars>
      </dgm:prSet>
      <dgm:spPr/>
    </dgm:pt>
    <dgm:pt modelId="{89CE5E13-5BA5-4B19-8321-77B72407E651}" type="pres">
      <dgm:prSet presAssocID="{E33AE91F-A392-4380-8627-25E26C5A3FBA}" presName="item2" presStyleLbl="node1" presStyleIdx="1" presStyleCnt="3" custLinFactNeighborX="5202" custLinFactNeighborY="-14774">
        <dgm:presLayoutVars>
          <dgm:bulletEnabled val="1"/>
        </dgm:presLayoutVars>
      </dgm:prSet>
      <dgm:spPr/>
    </dgm:pt>
    <dgm:pt modelId="{45BF0335-F06A-402A-800B-58798F8EF127}" type="pres">
      <dgm:prSet presAssocID="{C9BFC30C-6C7A-4804-AF37-CAC12BAEBDC1}" presName="item3" presStyleLbl="node1" presStyleIdx="2" presStyleCnt="3" custLinFactNeighborX="16744" custLinFactNeighborY="-2955">
        <dgm:presLayoutVars>
          <dgm:bulletEnabled val="1"/>
        </dgm:presLayoutVars>
      </dgm:prSet>
      <dgm:spPr/>
    </dgm:pt>
    <dgm:pt modelId="{D8B4E2D8-B410-4D0F-93FC-385FC8E89032}" type="pres">
      <dgm:prSet presAssocID="{65E35855-0BE4-4791-A457-DA6B0CC83490}" presName="funnel" presStyleLbl="trAlignAcc1" presStyleIdx="0" presStyleCnt="1" custLinFactNeighborX="-1899" custLinFactNeighborY="4353"/>
      <dgm:spPr/>
    </dgm:pt>
  </dgm:ptLst>
  <dgm:cxnLst>
    <dgm:cxn modelId="{A2895907-7BF5-4AA0-9969-FDA608AE101F}" srcId="{65E35855-0BE4-4791-A457-DA6B0CC83490}" destId="{757E6143-C009-4236-906B-2D83958E3302}" srcOrd="0" destOrd="0" parTransId="{0765E846-237D-4235-94D9-94F271E7C9A5}" sibTransId="{C16311DB-C96F-4677-8443-8B78717E35FA}"/>
    <dgm:cxn modelId="{31A4C422-C872-44F4-BB2B-D82F126E40AE}" type="presOf" srcId="{E33AE91F-A392-4380-8627-25E26C5A3FBA}" destId="{12F1D53D-07B3-4CAD-A7E3-D139741A0729}" srcOrd="0" destOrd="0" presId="urn:microsoft.com/office/officeart/2005/8/layout/funnel1"/>
    <dgm:cxn modelId="{D20A6A4B-E5E4-4887-A4BA-00109635DCBE}" type="presOf" srcId="{757E6143-C009-4236-906B-2D83958E3302}" destId="{45BF0335-F06A-402A-800B-58798F8EF127}" srcOrd="0" destOrd="0" presId="urn:microsoft.com/office/officeart/2005/8/layout/funnel1"/>
    <dgm:cxn modelId="{6390CF50-62D1-4919-85D0-1DE440D1698E}" srcId="{65E35855-0BE4-4791-A457-DA6B0CC83490}" destId="{52CD0364-0C82-4622-BA3D-45FA22D6DFF6}" srcOrd="1" destOrd="0" parTransId="{935FB846-E579-401A-8C4E-FD970CAFCBAC}" sibTransId="{FFD6A136-7D6A-4ECE-9971-4EE8338A87FD}"/>
    <dgm:cxn modelId="{E1394282-B5B2-47DC-9AEB-C90465720CD7}" type="presOf" srcId="{65E35855-0BE4-4791-A457-DA6B0CC83490}" destId="{0F1FBA80-D02C-4E72-AF73-582BCC536BE3}" srcOrd="0" destOrd="0" presId="urn:microsoft.com/office/officeart/2005/8/layout/funnel1"/>
    <dgm:cxn modelId="{3E869591-C675-4969-A0F5-BFD362CDAEFE}" type="presOf" srcId="{C9BFC30C-6C7A-4804-AF37-CAC12BAEBDC1}" destId="{23E09F01-494F-47B7-8C60-FEBA43BD3A36}" srcOrd="0" destOrd="0" presId="urn:microsoft.com/office/officeart/2005/8/layout/funnel1"/>
    <dgm:cxn modelId="{F70AAE9E-8BBB-4FCD-A2EF-349C95955331}" type="presOf" srcId="{52CD0364-0C82-4622-BA3D-45FA22D6DFF6}" destId="{89CE5E13-5BA5-4B19-8321-77B72407E651}" srcOrd="0" destOrd="0" presId="urn:microsoft.com/office/officeart/2005/8/layout/funnel1"/>
    <dgm:cxn modelId="{5071B4A5-BBBA-4AD3-9B79-467067896AAE}" srcId="{65E35855-0BE4-4791-A457-DA6B0CC83490}" destId="{E33AE91F-A392-4380-8627-25E26C5A3FBA}" srcOrd="2" destOrd="0" parTransId="{BD8A4CD2-7926-4CC4-B203-B4F1F47FA006}" sibTransId="{A6F17033-27AB-438B-9174-4950B21C0A42}"/>
    <dgm:cxn modelId="{42253ED4-B5D3-4252-B624-A45395482684}" srcId="{65E35855-0BE4-4791-A457-DA6B0CC83490}" destId="{C9BFC30C-6C7A-4804-AF37-CAC12BAEBDC1}" srcOrd="3" destOrd="0" parTransId="{987CBD64-5D4D-487E-98E9-037C57E241D1}" sibTransId="{A21D9217-3B88-4ABA-AC54-DA209155F5AB}"/>
    <dgm:cxn modelId="{27921704-B03A-4943-8EB2-EF3642B2891A}" type="presParOf" srcId="{0F1FBA80-D02C-4E72-AF73-582BCC536BE3}" destId="{11C0BC3E-6758-4A9C-A075-86E190B9B5B4}" srcOrd="0" destOrd="0" presId="urn:microsoft.com/office/officeart/2005/8/layout/funnel1"/>
    <dgm:cxn modelId="{3E7D5690-130E-4878-84ED-E7248CACE2BF}" type="presParOf" srcId="{0F1FBA80-D02C-4E72-AF73-582BCC536BE3}" destId="{2DD4EE36-A91B-4925-96A0-5E07584AB7A2}" srcOrd="1" destOrd="0" presId="urn:microsoft.com/office/officeart/2005/8/layout/funnel1"/>
    <dgm:cxn modelId="{E2352979-01C3-4B6F-AC58-98225775142D}" type="presParOf" srcId="{0F1FBA80-D02C-4E72-AF73-582BCC536BE3}" destId="{23E09F01-494F-47B7-8C60-FEBA43BD3A36}" srcOrd="2" destOrd="0" presId="urn:microsoft.com/office/officeart/2005/8/layout/funnel1"/>
    <dgm:cxn modelId="{F522A845-4153-483F-8402-FA6D075575C6}" type="presParOf" srcId="{0F1FBA80-D02C-4E72-AF73-582BCC536BE3}" destId="{12F1D53D-07B3-4CAD-A7E3-D139741A0729}" srcOrd="3" destOrd="0" presId="urn:microsoft.com/office/officeart/2005/8/layout/funnel1"/>
    <dgm:cxn modelId="{174C2C82-5282-4388-969C-89C48BBD0436}" type="presParOf" srcId="{0F1FBA80-D02C-4E72-AF73-582BCC536BE3}" destId="{89CE5E13-5BA5-4B19-8321-77B72407E651}" srcOrd="4" destOrd="0" presId="urn:microsoft.com/office/officeart/2005/8/layout/funnel1"/>
    <dgm:cxn modelId="{9CBE3F38-E5D4-48A9-B80D-48F9935185D3}" type="presParOf" srcId="{0F1FBA80-D02C-4E72-AF73-582BCC536BE3}" destId="{45BF0335-F06A-402A-800B-58798F8EF127}" srcOrd="5" destOrd="0" presId="urn:microsoft.com/office/officeart/2005/8/layout/funnel1"/>
    <dgm:cxn modelId="{1B8B98CD-C93B-4152-B439-150031D6D2E7}" type="presParOf" srcId="{0F1FBA80-D02C-4E72-AF73-582BCC536BE3}" destId="{D8B4E2D8-B410-4D0F-93FC-385FC8E8903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1A40ED-5D4A-427B-B5F9-C3ADFD447D73}"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7CCEA524-AC67-4601-8554-178623E80252}">
      <dgm:prSet phldrT="[Text]" custT="1"/>
      <dgm:spPr>
        <a:xfrm>
          <a:off x="5" y="0"/>
          <a:ext cx="1931788" cy="2901950"/>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gm:spPr>
      <dgm:t>
        <a:bodyPr/>
        <a:lstStyle/>
        <a:p>
          <a:pPr>
            <a:buNone/>
          </a:pPr>
          <a:r>
            <a:rPr lang="en-US" sz="1100" cap="all" baseline="0">
              <a:solidFill>
                <a:sysClr val="window" lastClr="FFFFFF"/>
              </a:solidFill>
              <a:latin typeface="Museo Sans 500" pitchFamily="50" charset="0"/>
              <a:ea typeface="+mn-ea"/>
              <a:cs typeface="+mn-cs"/>
            </a:rPr>
            <a:t>Outreach, Marketing, and Enrollment</a:t>
          </a:r>
        </a:p>
        <a:p>
          <a:pPr>
            <a:buNone/>
          </a:pPr>
          <a:endParaRPr lang="en-US" sz="400" cap="all" baseline="0">
            <a:solidFill>
              <a:sysClr val="window" lastClr="FFFFFF"/>
            </a:solidFill>
            <a:latin typeface="Museo Sans 500" pitchFamily="50" charset="0"/>
            <a:ea typeface="+mn-ea"/>
            <a:cs typeface="+mn-cs"/>
          </a:endParaRPr>
        </a:p>
      </dgm:t>
    </dgm:pt>
    <dgm:pt modelId="{961FFE4B-00EA-41DC-B3A7-C7B657EF0692}" type="parTrans" cxnId="{50244039-C2E8-4F8D-851B-6A4CF9163135}">
      <dgm:prSet/>
      <dgm:spPr/>
      <dgm:t>
        <a:bodyPr/>
        <a:lstStyle/>
        <a:p>
          <a:endParaRPr lang="en-US"/>
        </a:p>
      </dgm:t>
    </dgm:pt>
    <dgm:pt modelId="{4995330B-A044-43C1-B95F-31ADC8C2D277}" type="sibTrans" cxnId="{50244039-C2E8-4F8D-851B-6A4CF9163135}">
      <dgm:prSet/>
      <dgm:spPr/>
      <dgm:t>
        <a:bodyPr/>
        <a:lstStyle/>
        <a:p>
          <a:endParaRPr lang="en-US"/>
        </a:p>
      </dgm:t>
    </dgm:pt>
    <dgm:pt modelId="{8A7855F5-FE47-4541-BD62-D26F21015B2F}">
      <dgm:prSet phldrT="[Text]" custT="1"/>
      <dgm:spPr>
        <a:xfrm>
          <a:off x="5" y="0"/>
          <a:ext cx="1931788" cy="2901950"/>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Data challenges</a:t>
          </a:r>
        </a:p>
      </dgm:t>
    </dgm:pt>
    <dgm:pt modelId="{FBC560E6-412E-48A5-A49E-416984CD4AA7}" type="parTrans" cxnId="{9674AFD0-C739-4102-BF3B-03FCA162CEB9}">
      <dgm:prSet/>
      <dgm:spPr/>
      <dgm:t>
        <a:bodyPr/>
        <a:lstStyle/>
        <a:p>
          <a:endParaRPr lang="en-US"/>
        </a:p>
      </dgm:t>
    </dgm:pt>
    <dgm:pt modelId="{AB92623B-90E4-4961-A27B-663CD46E9B5B}" type="sibTrans" cxnId="{9674AFD0-C739-4102-BF3B-03FCA162CEB9}">
      <dgm:prSet/>
      <dgm:spPr/>
      <dgm:t>
        <a:bodyPr/>
        <a:lstStyle/>
        <a:p>
          <a:endParaRPr lang="en-US"/>
        </a:p>
      </dgm:t>
    </dgm:pt>
    <dgm:pt modelId="{4DB42B2C-5B09-4DFF-BB40-EBE3B83A33D5}">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US" sz="1100" cap="all" baseline="0">
              <a:solidFill>
                <a:sysClr val="window" lastClr="FFFFFF"/>
              </a:solidFill>
              <a:latin typeface="Museo Sans 500" pitchFamily="50" charset="0"/>
              <a:ea typeface="+mn-ea"/>
              <a:cs typeface="+mn-cs"/>
            </a:rPr>
            <a:t>Supports for Adult Student Success</a:t>
          </a:r>
          <a:r>
            <a:rPr lang="en-US" sz="800" cap="all" baseline="0">
              <a:solidFill>
                <a:sysClr val="window" lastClr="FFFFFF"/>
              </a:solidFill>
              <a:latin typeface="Calibri"/>
              <a:ea typeface="+mn-ea"/>
              <a:cs typeface="+mn-cs"/>
            </a:rPr>
            <a:t>	</a:t>
          </a:r>
        </a:p>
        <a:p>
          <a:pPr>
            <a:buNone/>
          </a:pPr>
          <a:endParaRPr lang="en-US" sz="100" cap="all" baseline="0">
            <a:solidFill>
              <a:sysClr val="window" lastClr="FFFFFF"/>
            </a:solidFill>
            <a:latin typeface="Calibri"/>
            <a:ea typeface="+mn-ea"/>
            <a:cs typeface="+mn-cs"/>
          </a:endParaRPr>
        </a:p>
      </dgm:t>
    </dgm:pt>
    <dgm:pt modelId="{A306B2EA-C6FE-4DEC-B6D7-EC2CECE331B0}" type="parTrans" cxnId="{BB295E39-7BB1-4F86-81A4-DB9E5B56CB19}">
      <dgm:prSet/>
      <dgm:spPr/>
      <dgm:t>
        <a:bodyPr/>
        <a:lstStyle/>
        <a:p>
          <a:endParaRPr lang="en-US"/>
        </a:p>
      </dgm:t>
    </dgm:pt>
    <dgm:pt modelId="{FC70EF24-4B35-4233-B172-0F4DA966C3C6}" type="sibTrans" cxnId="{BB295E39-7BB1-4F86-81A4-DB9E5B56CB19}">
      <dgm:prSet/>
      <dgm:spPr/>
      <dgm:t>
        <a:bodyPr/>
        <a:lstStyle/>
        <a:p>
          <a:endParaRPr lang="en-US"/>
        </a:p>
      </dgm:t>
    </dgm:pt>
    <dgm:pt modelId="{8986BDE9-8D11-441E-8B4B-D22CF375FFD7}">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Mentoring</a:t>
          </a:r>
        </a:p>
      </dgm:t>
    </dgm:pt>
    <dgm:pt modelId="{0B5940D0-1768-427A-ADDE-96EDB43388D5}" type="parTrans" cxnId="{DFBAAB5D-2327-44A9-8EEA-E35DA6D31E2E}">
      <dgm:prSet/>
      <dgm:spPr/>
      <dgm:t>
        <a:bodyPr/>
        <a:lstStyle/>
        <a:p>
          <a:endParaRPr lang="en-US"/>
        </a:p>
      </dgm:t>
    </dgm:pt>
    <dgm:pt modelId="{B5E5892B-3331-4AC1-927B-90A2B707C602}" type="sibTrans" cxnId="{DFBAAB5D-2327-44A9-8EEA-E35DA6D31E2E}">
      <dgm:prSet/>
      <dgm:spPr/>
      <dgm:t>
        <a:bodyPr/>
        <a:lstStyle/>
        <a:p>
          <a:endParaRPr lang="en-US"/>
        </a:p>
      </dgm:t>
    </dgm:pt>
    <dgm:pt modelId="{64075D92-BD40-446E-BDEE-5B3A165F3340}">
      <dgm:prSet phldrT="[Text]" custT="1"/>
      <dgm:spPr>
        <a:xfrm>
          <a:off x="3981961" y="0"/>
          <a:ext cx="1931788" cy="2901950"/>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100" cap="all" baseline="0">
              <a:solidFill>
                <a:sysClr val="window" lastClr="FFFFFF"/>
              </a:solidFill>
              <a:latin typeface="Museo Sans 500" pitchFamily="50" charset="0"/>
              <a:ea typeface="+mn-ea"/>
              <a:cs typeface="+mn-cs"/>
            </a:rPr>
            <a:t>Retention and Completion</a:t>
          </a:r>
        </a:p>
        <a:p>
          <a:pPr>
            <a:buNone/>
          </a:pPr>
          <a:endParaRPr lang="en-US" sz="400" cap="all" baseline="0">
            <a:solidFill>
              <a:sysClr val="window" lastClr="FFFFFF"/>
            </a:solidFill>
            <a:latin typeface="Museo Sans 500" pitchFamily="50" charset="0"/>
            <a:ea typeface="+mn-ea"/>
            <a:cs typeface="+mn-cs"/>
          </a:endParaRPr>
        </a:p>
      </dgm:t>
    </dgm:pt>
    <dgm:pt modelId="{CD22A299-FC6E-4EE2-A0E3-5FCA20364BC3}" type="parTrans" cxnId="{FC9AAC4D-5BBF-485E-82E7-B22F68D5FD21}">
      <dgm:prSet/>
      <dgm:spPr/>
      <dgm:t>
        <a:bodyPr/>
        <a:lstStyle/>
        <a:p>
          <a:endParaRPr lang="en-US"/>
        </a:p>
      </dgm:t>
    </dgm:pt>
    <dgm:pt modelId="{03D575AE-9AEA-4272-9E7C-E40885D8E3C0}" type="sibTrans" cxnId="{FC9AAC4D-5BBF-485E-82E7-B22F68D5FD21}">
      <dgm:prSet/>
      <dgm:spPr/>
      <dgm:t>
        <a:bodyPr/>
        <a:lstStyle/>
        <a:p>
          <a:endParaRPr lang="en-US"/>
        </a:p>
      </dgm:t>
    </dgm:pt>
    <dgm:pt modelId="{CC13BCAD-F0A6-48ED-A94E-55658DE22413}">
      <dgm:prSet phldrT="[Text]" custT="1"/>
      <dgm:spPr>
        <a:xfrm>
          <a:off x="3981961" y="0"/>
          <a:ext cx="1931788" cy="2901950"/>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Emergency aid funding</a:t>
          </a:r>
        </a:p>
      </dgm:t>
    </dgm:pt>
    <dgm:pt modelId="{FAE5B24F-BD5D-40DE-A0E4-135D81DE349B}" type="parTrans" cxnId="{9A598834-EFB5-4936-B382-DB55B936A1DE}">
      <dgm:prSet/>
      <dgm:spPr/>
      <dgm:t>
        <a:bodyPr/>
        <a:lstStyle/>
        <a:p>
          <a:endParaRPr lang="en-US"/>
        </a:p>
      </dgm:t>
    </dgm:pt>
    <dgm:pt modelId="{9CEA84D4-1DC9-4EA3-8330-BFC5200D2BB6}" type="sibTrans" cxnId="{9A598834-EFB5-4936-B382-DB55B936A1DE}">
      <dgm:prSet/>
      <dgm:spPr/>
      <dgm:t>
        <a:bodyPr/>
        <a:lstStyle/>
        <a:p>
          <a:endParaRPr lang="en-US"/>
        </a:p>
      </dgm:t>
    </dgm:pt>
    <dgm:pt modelId="{06EAC1B4-0B45-4751-802D-BA9E89274420}">
      <dgm:prSet phldrT="[Text]" custT="1"/>
      <dgm:spPr>
        <a:xfrm>
          <a:off x="5" y="0"/>
          <a:ext cx="1931788" cy="2901950"/>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Targeting messaging</a:t>
          </a:r>
        </a:p>
      </dgm:t>
    </dgm:pt>
    <dgm:pt modelId="{FBA9923F-4DC3-45D0-9CBD-BB2BFC36AC62}" type="parTrans" cxnId="{4C6BD475-F136-4C49-B8B8-AAD5D6D09790}">
      <dgm:prSet/>
      <dgm:spPr/>
      <dgm:t>
        <a:bodyPr/>
        <a:lstStyle/>
        <a:p>
          <a:endParaRPr lang="en-US"/>
        </a:p>
      </dgm:t>
    </dgm:pt>
    <dgm:pt modelId="{75F889ED-160E-42DC-9427-E04E3DA4A6B9}" type="sibTrans" cxnId="{4C6BD475-F136-4C49-B8B8-AAD5D6D09790}">
      <dgm:prSet/>
      <dgm:spPr/>
      <dgm:t>
        <a:bodyPr/>
        <a:lstStyle/>
        <a:p>
          <a:endParaRPr lang="en-US"/>
        </a:p>
      </dgm:t>
    </dgm:pt>
    <dgm:pt modelId="{1ABD1434-976E-4AA1-B85C-A9EAEBF67F29}">
      <dgm:prSet phldrT="[Text]" custT="1"/>
      <dgm:spPr>
        <a:xfrm>
          <a:off x="5" y="0"/>
          <a:ext cx="1931788" cy="2901950"/>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Debt forgiveness</a:t>
          </a:r>
        </a:p>
      </dgm:t>
    </dgm:pt>
    <dgm:pt modelId="{B97C837D-604F-498E-8CC9-A1E798C1DF56}" type="parTrans" cxnId="{B43DCF69-F90A-4A0A-B3A6-AE4D6AD6BF34}">
      <dgm:prSet/>
      <dgm:spPr/>
      <dgm:t>
        <a:bodyPr/>
        <a:lstStyle/>
        <a:p>
          <a:endParaRPr lang="en-US"/>
        </a:p>
      </dgm:t>
    </dgm:pt>
    <dgm:pt modelId="{2B22529B-081D-46F5-977E-A673F253B96E}" type="sibTrans" cxnId="{B43DCF69-F90A-4A0A-B3A6-AE4D6AD6BF34}">
      <dgm:prSet/>
      <dgm:spPr/>
      <dgm:t>
        <a:bodyPr/>
        <a:lstStyle/>
        <a:p>
          <a:endParaRPr lang="en-US"/>
        </a:p>
      </dgm:t>
    </dgm:pt>
    <dgm:pt modelId="{0E09A051-C397-4DAB-8026-4CCB4CFE4ADD}">
      <dgm:prSet phldrT="[Text]" custT="1"/>
      <dgm:spPr>
        <a:xfrm>
          <a:off x="3981961" y="0"/>
          <a:ext cx="1931788" cy="2901950"/>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On-campus childcare or childcare vouchers</a:t>
          </a:r>
        </a:p>
      </dgm:t>
    </dgm:pt>
    <dgm:pt modelId="{2A17909A-23EF-416B-8453-0162F3D04E41}" type="parTrans" cxnId="{9F1A685C-86DB-41F2-93E0-6FBDFB1B805F}">
      <dgm:prSet/>
      <dgm:spPr/>
      <dgm:t>
        <a:bodyPr/>
        <a:lstStyle/>
        <a:p>
          <a:endParaRPr lang="en-US"/>
        </a:p>
      </dgm:t>
    </dgm:pt>
    <dgm:pt modelId="{0CD006B2-9AD9-497F-B9E6-AF28650A7539}" type="sibTrans" cxnId="{9F1A685C-86DB-41F2-93E0-6FBDFB1B805F}">
      <dgm:prSet/>
      <dgm:spPr/>
      <dgm:t>
        <a:bodyPr/>
        <a:lstStyle/>
        <a:p>
          <a:endParaRPr lang="en-US"/>
        </a:p>
      </dgm:t>
    </dgm:pt>
    <dgm:pt modelId="{BFD3F243-8C01-4D35-A062-9DB74322F8EE}">
      <dgm:prSet phldrT="[Text]" custT="1"/>
      <dgm:spPr>
        <a:xfrm>
          <a:off x="3981961" y="0"/>
          <a:ext cx="1931788" cy="2901950"/>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Extended hours for support services</a:t>
          </a:r>
        </a:p>
      </dgm:t>
    </dgm:pt>
    <dgm:pt modelId="{F036BF24-B5E6-4F5E-B68B-997ECAB06480}" type="parTrans" cxnId="{72C664D9-78EF-458C-90D1-56F4E9CA6C3A}">
      <dgm:prSet/>
      <dgm:spPr/>
      <dgm:t>
        <a:bodyPr/>
        <a:lstStyle/>
        <a:p>
          <a:endParaRPr lang="en-US"/>
        </a:p>
      </dgm:t>
    </dgm:pt>
    <dgm:pt modelId="{19AD8C17-215A-4B81-9A28-E7A00C3BC0B6}" type="sibTrans" cxnId="{72C664D9-78EF-458C-90D1-56F4E9CA6C3A}">
      <dgm:prSet/>
      <dgm:spPr/>
      <dgm:t>
        <a:bodyPr/>
        <a:lstStyle/>
        <a:p>
          <a:endParaRPr lang="en-US"/>
        </a:p>
      </dgm:t>
    </dgm:pt>
    <dgm:pt modelId="{E9DB4364-1358-499A-B668-AA4EABF3B351}">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Alternative instructional delivery</a:t>
          </a:r>
        </a:p>
      </dgm:t>
    </dgm:pt>
    <dgm:pt modelId="{91DCCC33-09F5-4C58-B395-707DF0A02E56}" type="sibTrans" cxnId="{B0259C69-3AD9-42DB-B1DB-B18608FD4411}">
      <dgm:prSet/>
      <dgm:spPr/>
      <dgm:t>
        <a:bodyPr/>
        <a:lstStyle/>
        <a:p>
          <a:endParaRPr lang="en-US"/>
        </a:p>
      </dgm:t>
    </dgm:pt>
    <dgm:pt modelId="{0F9F61D8-3D79-4D6C-A698-884F8B44A76D}" type="parTrans" cxnId="{B0259C69-3AD9-42DB-B1DB-B18608FD4411}">
      <dgm:prSet/>
      <dgm:spPr/>
      <dgm:t>
        <a:bodyPr/>
        <a:lstStyle/>
        <a:p>
          <a:endParaRPr lang="en-US"/>
        </a:p>
      </dgm:t>
    </dgm:pt>
    <dgm:pt modelId="{6AECF994-11AF-4C2E-A5A7-56F6E1A61BAC}">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Structured scheduling</a:t>
          </a:r>
        </a:p>
      </dgm:t>
    </dgm:pt>
    <dgm:pt modelId="{5710FBE4-2FCE-471F-A257-706169614AB7}" type="sibTrans" cxnId="{3F827EED-BC5C-4362-9347-A2BAE58E1B17}">
      <dgm:prSet/>
      <dgm:spPr/>
      <dgm:t>
        <a:bodyPr/>
        <a:lstStyle/>
        <a:p>
          <a:endParaRPr lang="en-US"/>
        </a:p>
      </dgm:t>
    </dgm:pt>
    <dgm:pt modelId="{54641C30-C62C-4144-B56A-ED5B1E303272}" type="parTrans" cxnId="{3F827EED-BC5C-4362-9347-A2BAE58E1B17}">
      <dgm:prSet/>
      <dgm:spPr/>
      <dgm:t>
        <a:bodyPr/>
        <a:lstStyle/>
        <a:p>
          <a:endParaRPr lang="en-US"/>
        </a:p>
      </dgm:t>
    </dgm:pt>
    <dgm:pt modelId="{EFF5BF38-FAE8-4D04-B119-8153A9FE4FEC}">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Credit for prior learning</a:t>
          </a:r>
        </a:p>
      </dgm:t>
    </dgm:pt>
    <dgm:pt modelId="{5591D816-3352-41FA-B695-85599CBE9562}" type="sibTrans" cxnId="{0F68CD37-97B7-4717-9CC8-559EA1E5A973}">
      <dgm:prSet/>
      <dgm:spPr/>
      <dgm:t>
        <a:bodyPr/>
        <a:lstStyle/>
        <a:p>
          <a:endParaRPr lang="en-US"/>
        </a:p>
      </dgm:t>
    </dgm:pt>
    <dgm:pt modelId="{3A5A05D0-D906-4EEF-A96D-A60C7C4B5335}" type="parTrans" cxnId="{0F68CD37-97B7-4717-9CC8-559EA1E5A973}">
      <dgm:prSet/>
      <dgm:spPr/>
      <dgm:t>
        <a:bodyPr/>
        <a:lstStyle/>
        <a:p>
          <a:endParaRPr lang="en-US"/>
        </a:p>
      </dgm:t>
    </dgm:pt>
    <dgm:pt modelId="{3D939C27-23D6-4A50-B291-5E83E8FEECEE}">
      <dgm:prSet phldrT="[Text]" custT="1"/>
      <dgm:spPr>
        <a:xfrm>
          <a:off x="5" y="0"/>
          <a:ext cx="1931788" cy="2901950"/>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Focus groups</a:t>
          </a:r>
        </a:p>
      </dgm:t>
    </dgm:pt>
    <dgm:pt modelId="{1359BE27-6795-4BA2-A5B0-A200A24D1AF9}" type="parTrans" cxnId="{73094EC3-BE91-4CB0-9CFC-A6368FC5C193}">
      <dgm:prSet/>
      <dgm:spPr/>
      <dgm:t>
        <a:bodyPr/>
        <a:lstStyle/>
        <a:p>
          <a:endParaRPr lang="en-US"/>
        </a:p>
      </dgm:t>
    </dgm:pt>
    <dgm:pt modelId="{63DF84A9-988E-423E-A24D-0516A618987C}" type="sibTrans" cxnId="{73094EC3-BE91-4CB0-9CFC-A6368FC5C193}">
      <dgm:prSet/>
      <dgm:spPr/>
      <dgm:t>
        <a:bodyPr/>
        <a:lstStyle/>
        <a:p>
          <a:endParaRPr lang="en-US"/>
        </a:p>
      </dgm:t>
    </dgm:pt>
    <dgm:pt modelId="{DEAFDE0B-0EEE-4C82-BFA0-4A1586559E1B}">
      <dgm:prSet phldrT="[Text]" custT="1"/>
      <dgm:spPr>
        <a:xfrm>
          <a:off x="1990983" y="0"/>
          <a:ext cx="1931788" cy="2901950"/>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Degree maps</a:t>
          </a:r>
        </a:p>
      </dgm:t>
    </dgm:pt>
    <dgm:pt modelId="{8692D829-0E03-4DEB-A2A1-F235F4937DAA}" type="parTrans" cxnId="{9B70D4EA-27FA-4767-AB70-E531291062A9}">
      <dgm:prSet/>
      <dgm:spPr/>
      <dgm:t>
        <a:bodyPr/>
        <a:lstStyle/>
        <a:p>
          <a:endParaRPr lang="en-US"/>
        </a:p>
      </dgm:t>
    </dgm:pt>
    <dgm:pt modelId="{B9AB5674-12F3-47E6-9323-0C5EA9A2E682}" type="sibTrans" cxnId="{9B70D4EA-27FA-4767-AB70-E531291062A9}">
      <dgm:prSet/>
      <dgm:spPr/>
      <dgm:t>
        <a:bodyPr/>
        <a:lstStyle/>
        <a:p>
          <a:endParaRPr lang="en-US"/>
        </a:p>
      </dgm:t>
    </dgm:pt>
    <dgm:pt modelId="{6D180B0C-00FA-43B9-B44B-48372A6FFB3A}">
      <dgm:prSet phldrT="[Text]" custT="1"/>
      <dgm:spPr>
        <a:xfrm>
          <a:off x="3981961" y="0"/>
          <a:ext cx="1931788" cy="2901950"/>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Char char="•"/>
          </a:pPr>
          <a:r>
            <a:rPr lang="en-US" sz="1000">
              <a:solidFill>
                <a:sysClr val="window" lastClr="FFFFFF"/>
              </a:solidFill>
              <a:latin typeface="Calibri"/>
              <a:ea typeface="+mn-ea"/>
              <a:cs typeface="+mn-cs"/>
            </a:rPr>
            <a:t>Continued mentoring</a:t>
          </a:r>
        </a:p>
      </dgm:t>
    </dgm:pt>
    <dgm:pt modelId="{A90697C8-E4FE-42EE-BA70-9B4FC41EC7DA}" type="parTrans" cxnId="{5FA2EED6-0D12-47B5-AAF8-EDF9DF34ED04}">
      <dgm:prSet/>
      <dgm:spPr/>
      <dgm:t>
        <a:bodyPr/>
        <a:lstStyle/>
        <a:p>
          <a:endParaRPr lang="en-US"/>
        </a:p>
      </dgm:t>
    </dgm:pt>
    <dgm:pt modelId="{2C65DD9A-9297-41BE-B8B7-744D466878AC}" type="sibTrans" cxnId="{5FA2EED6-0D12-47B5-AAF8-EDF9DF34ED04}">
      <dgm:prSet/>
      <dgm:spPr/>
      <dgm:t>
        <a:bodyPr/>
        <a:lstStyle/>
        <a:p>
          <a:endParaRPr lang="en-US"/>
        </a:p>
      </dgm:t>
    </dgm:pt>
    <dgm:pt modelId="{1BA68ED3-56DE-4B08-8868-CD112E51F7EF}" type="pres">
      <dgm:prSet presAssocID="{3C1A40ED-5D4A-427B-B5F9-C3ADFD447D73}" presName="Name0" presStyleCnt="0">
        <dgm:presLayoutVars>
          <dgm:dir/>
          <dgm:resizeHandles val="exact"/>
        </dgm:presLayoutVars>
      </dgm:prSet>
      <dgm:spPr/>
    </dgm:pt>
    <dgm:pt modelId="{898D8AE0-5C1D-4D3A-80B1-9BA4DEC9FECA}" type="pres">
      <dgm:prSet presAssocID="{3C1A40ED-5D4A-427B-B5F9-C3ADFD447D73}" presName="fgShape" presStyleLbl="fgShp" presStyleIdx="0" presStyleCnt="1" custScaleY="70505" custLinFactNeighborX="-624" custLinFactNeighborY="34354"/>
      <dgm:spPr>
        <a:xfrm>
          <a:off x="202600" y="2535295"/>
          <a:ext cx="5440654" cy="306902"/>
        </a:xfrm>
        <a:prstGeom prst="rightArrow">
          <a:avLst/>
        </a:prstGeom>
        <a:solidFill>
          <a:srgbClr val="008982">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A200DF0-BBF9-4427-B1BC-36C3DAD1B5C2}" type="pres">
      <dgm:prSet presAssocID="{3C1A40ED-5D4A-427B-B5F9-C3ADFD447D73}" presName="linComp" presStyleCnt="0"/>
      <dgm:spPr/>
    </dgm:pt>
    <dgm:pt modelId="{065863F8-FFEC-43AF-A43C-ACE374B196DF}" type="pres">
      <dgm:prSet presAssocID="{7CCEA524-AC67-4601-8554-178623E80252}" presName="compNode" presStyleCnt="0"/>
      <dgm:spPr/>
    </dgm:pt>
    <dgm:pt modelId="{B7BD89B5-440C-4F8F-9EDA-10C6DB20B430}" type="pres">
      <dgm:prSet presAssocID="{7CCEA524-AC67-4601-8554-178623E80252}" presName="bkgdShape" presStyleLbl="node1" presStyleIdx="0" presStyleCnt="3" custLinFactNeighborX="-64" custLinFactNeighborY="0"/>
      <dgm:spPr/>
    </dgm:pt>
    <dgm:pt modelId="{7EFB527B-CC60-485E-8332-C6A83BA78E27}" type="pres">
      <dgm:prSet presAssocID="{7CCEA524-AC67-4601-8554-178623E80252}" presName="nodeTx" presStyleLbl="node1" presStyleIdx="0" presStyleCnt="3">
        <dgm:presLayoutVars>
          <dgm:bulletEnabled val="1"/>
        </dgm:presLayoutVars>
      </dgm:prSet>
      <dgm:spPr/>
    </dgm:pt>
    <dgm:pt modelId="{235E16D7-2574-4E94-8B5A-AD9B5E9E4CE7}" type="pres">
      <dgm:prSet presAssocID="{7CCEA524-AC67-4601-8554-178623E80252}" presName="invisiNode" presStyleLbl="node1" presStyleIdx="0" presStyleCnt="3"/>
      <dgm:spPr/>
    </dgm:pt>
    <dgm:pt modelId="{81A593A6-7B26-43AF-B20E-AD3C5DA46797}" type="pres">
      <dgm:prSet presAssocID="{7CCEA524-AC67-4601-8554-178623E80252}" presName="imagNode" presStyleLbl="fgImgPlace1" presStyleIdx="0" presStyleCnt="3"/>
      <dgm:spPr>
        <a:xfrm>
          <a:off x="483961" y="174117"/>
          <a:ext cx="966349" cy="966349"/>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D215D60C-8BCD-4D89-B441-199DC07AE95B}" type="pres">
      <dgm:prSet presAssocID="{4995330B-A044-43C1-B95F-31ADC8C2D277}" presName="sibTrans" presStyleLbl="sibTrans2D1" presStyleIdx="0" presStyleCnt="0"/>
      <dgm:spPr/>
    </dgm:pt>
    <dgm:pt modelId="{F8DFAE35-024C-4828-8471-796AC181B60A}" type="pres">
      <dgm:prSet presAssocID="{4DB42B2C-5B09-4DFF-BB40-EBE3B83A33D5}" presName="compNode" presStyleCnt="0"/>
      <dgm:spPr/>
    </dgm:pt>
    <dgm:pt modelId="{C530A532-613D-4D64-8B07-E37131A37505}" type="pres">
      <dgm:prSet presAssocID="{4DB42B2C-5B09-4DFF-BB40-EBE3B83A33D5}" presName="bkgdShape" presStyleLbl="node1" presStyleIdx="1" presStyleCnt="3"/>
      <dgm:spPr/>
    </dgm:pt>
    <dgm:pt modelId="{E337A95C-A112-44F1-8AC3-719E9B9E4D8D}" type="pres">
      <dgm:prSet presAssocID="{4DB42B2C-5B09-4DFF-BB40-EBE3B83A33D5}" presName="nodeTx" presStyleLbl="node1" presStyleIdx="1" presStyleCnt="3">
        <dgm:presLayoutVars>
          <dgm:bulletEnabled val="1"/>
        </dgm:presLayoutVars>
      </dgm:prSet>
      <dgm:spPr/>
    </dgm:pt>
    <dgm:pt modelId="{E26073B9-A168-4C89-9C92-41B847DC51D4}" type="pres">
      <dgm:prSet presAssocID="{4DB42B2C-5B09-4DFF-BB40-EBE3B83A33D5}" presName="invisiNode" presStyleLbl="node1" presStyleIdx="1" presStyleCnt="3"/>
      <dgm:spPr/>
    </dgm:pt>
    <dgm:pt modelId="{B90E7D40-E1F2-4B14-9E96-8B512863D0B1}" type="pres">
      <dgm:prSet presAssocID="{4DB42B2C-5B09-4DFF-BB40-EBE3B83A33D5}" presName="imagNode" presStyleLbl="fgImgPlace1" presStyleIdx="1" presStyleCnt="3"/>
      <dgm:spPr>
        <a:xfrm>
          <a:off x="2473702" y="174117"/>
          <a:ext cx="966349" cy="966349"/>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pt>
    <dgm:pt modelId="{E4CCBACE-8833-47E0-BE6A-BF874940EC9F}" type="pres">
      <dgm:prSet presAssocID="{FC70EF24-4B35-4233-B172-0F4DA966C3C6}" presName="sibTrans" presStyleLbl="sibTrans2D1" presStyleIdx="0" presStyleCnt="0"/>
      <dgm:spPr/>
    </dgm:pt>
    <dgm:pt modelId="{23FCB254-7353-4E38-A72B-205AD2E2DED0}" type="pres">
      <dgm:prSet presAssocID="{64075D92-BD40-446E-BDEE-5B3A165F3340}" presName="compNode" presStyleCnt="0"/>
      <dgm:spPr/>
    </dgm:pt>
    <dgm:pt modelId="{CCED18B9-A68B-4FBD-87C1-4705AC95376F}" type="pres">
      <dgm:prSet presAssocID="{64075D92-BD40-446E-BDEE-5B3A165F3340}" presName="bkgdShape" presStyleLbl="node1" presStyleIdx="2" presStyleCnt="3" custLinFactNeighborX="64" custLinFactNeighborY="1279"/>
      <dgm:spPr/>
    </dgm:pt>
    <dgm:pt modelId="{A2A1C9F5-A647-445E-B164-FE1BBCB8BD32}" type="pres">
      <dgm:prSet presAssocID="{64075D92-BD40-446E-BDEE-5B3A165F3340}" presName="nodeTx" presStyleLbl="node1" presStyleIdx="2" presStyleCnt="3">
        <dgm:presLayoutVars>
          <dgm:bulletEnabled val="1"/>
        </dgm:presLayoutVars>
      </dgm:prSet>
      <dgm:spPr/>
    </dgm:pt>
    <dgm:pt modelId="{53D7DB88-AD10-4B69-9BDA-760198CE1746}" type="pres">
      <dgm:prSet presAssocID="{64075D92-BD40-446E-BDEE-5B3A165F3340}" presName="invisiNode" presStyleLbl="node1" presStyleIdx="2" presStyleCnt="3"/>
      <dgm:spPr/>
    </dgm:pt>
    <dgm:pt modelId="{837F9647-4C55-43D2-8BE3-DD48F10FC729}" type="pres">
      <dgm:prSet presAssocID="{64075D92-BD40-446E-BDEE-5B3A165F3340}" presName="imagNode" presStyleLbl="fgImgPlace1" presStyleIdx="2" presStyleCnt="3"/>
      <dgm:spPr>
        <a:xfrm>
          <a:off x="4463444" y="174117"/>
          <a:ext cx="966349" cy="966349"/>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pt>
  </dgm:ptLst>
  <dgm:cxnLst>
    <dgm:cxn modelId="{3D7B040A-C893-41D2-A539-CD1E4FEDE948}" type="presOf" srcId="{CC13BCAD-F0A6-48ED-A94E-55658DE22413}" destId="{CCED18B9-A68B-4FBD-87C1-4705AC95376F}" srcOrd="0" destOrd="2" presId="urn:microsoft.com/office/officeart/2005/8/layout/hList7"/>
    <dgm:cxn modelId="{24F2300B-A8EF-4E11-84AE-846639E13BE1}" type="presOf" srcId="{8A7855F5-FE47-4541-BD62-D26F21015B2F}" destId="{7EFB527B-CC60-485E-8332-C6A83BA78E27}" srcOrd="1" destOrd="1" presId="urn:microsoft.com/office/officeart/2005/8/layout/hList7"/>
    <dgm:cxn modelId="{FAFD4319-68BB-4E33-8381-8D569E320E6A}" type="presOf" srcId="{BFD3F243-8C01-4D35-A062-9DB74322F8EE}" destId="{A2A1C9F5-A647-445E-B164-FE1BBCB8BD32}" srcOrd="1" destOrd="4" presId="urn:microsoft.com/office/officeart/2005/8/layout/hList7"/>
    <dgm:cxn modelId="{54EB061E-D15C-4424-97F3-52F6C9307E92}" type="presOf" srcId="{64075D92-BD40-446E-BDEE-5B3A165F3340}" destId="{CCED18B9-A68B-4FBD-87C1-4705AC95376F}" srcOrd="0" destOrd="0" presId="urn:microsoft.com/office/officeart/2005/8/layout/hList7"/>
    <dgm:cxn modelId="{EABFB51F-62D7-48FE-B26A-FF2591E818C6}" type="presOf" srcId="{8986BDE9-8D11-441E-8B4B-D22CF375FFD7}" destId="{C530A532-613D-4D64-8B07-E37131A37505}" srcOrd="0" destOrd="1" presId="urn:microsoft.com/office/officeart/2005/8/layout/hList7"/>
    <dgm:cxn modelId="{4B81A520-F7D1-44A5-BD29-5068F24D58B8}" type="presOf" srcId="{CC13BCAD-F0A6-48ED-A94E-55658DE22413}" destId="{A2A1C9F5-A647-445E-B164-FE1BBCB8BD32}" srcOrd="1" destOrd="2" presId="urn:microsoft.com/office/officeart/2005/8/layout/hList7"/>
    <dgm:cxn modelId="{34CFA927-E109-4B0A-872E-333E8175F278}" type="presOf" srcId="{1ABD1434-976E-4AA1-B85C-A9EAEBF67F29}" destId="{B7BD89B5-440C-4F8F-9EDA-10C6DB20B430}" srcOrd="0" destOrd="4" presId="urn:microsoft.com/office/officeart/2005/8/layout/hList7"/>
    <dgm:cxn modelId="{CC7FE229-D5E6-4C81-ADDC-F4CE9B321294}" type="presOf" srcId="{DEAFDE0B-0EEE-4C82-BFA0-4A1586559E1B}" destId="{E337A95C-A112-44F1-8AC3-719E9B9E4D8D}" srcOrd="1" destOrd="3" presId="urn:microsoft.com/office/officeart/2005/8/layout/hList7"/>
    <dgm:cxn modelId="{9A598834-EFB5-4936-B382-DB55B936A1DE}" srcId="{64075D92-BD40-446E-BDEE-5B3A165F3340}" destId="{CC13BCAD-F0A6-48ED-A94E-55658DE22413}" srcOrd="1" destOrd="0" parTransId="{FAE5B24F-BD5D-40DE-A0E4-135D81DE349B}" sibTransId="{9CEA84D4-1DC9-4EA3-8330-BFC5200D2BB6}"/>
    <dgm:cxn modelId="{B4E1A534-C631-4C59-87A7-27277C6A7E31}" type="presOf" srcId="{4DB42B2C-5B09-4DFF-BB40-EBE3B83A33D5}" destId="{E337A95C-A112-44F1-8AC3-719E9B9E4D8D}" srcOrd="1" destOrd="0" presId="urn:microsoft.com/office/officeart/2005/8/layout/hList7"/>
    <dgm:cxn modelId="{0F68CD37-97B7-4717-9CC8-559EA1E5A973}" srcId="{4DB42B2C-5B09-4DFF-BB40-EBE3B83A33D5}" destId="{EFF5BF38-FAE8-4D04-B119-8153A9FE4FEC}" srcOrd="1" destOrd="0" parTransId="{3A5A05D0-D906-4EEF-A96D-A60C7C4B5335}" sibTransId="{5591D816-3352-41FA-B695-85599CBE9562}"/>
    <dgm:cxn modelId="{49693339-568B-4A07-BFEC-538FE56FA777}" type="presOf" srcId="{6AECF994-11AF-4C2E-A5A7-56F6E1A61BAC}" destId="{E337A95C-A112-44F1-8AC3-719E9B9E4D8D}" srcOrd="1" destOrd="4" presId="urn:microsoft.com/office/officeart/2005/8/layout/hList7"/>
    <dgm:cxn modelId="{50244039-C2E8-4F8D-851B-6A4CF9163135}" srcId="{3C1A40ED-5D4A-427B-B5F9-C3ADFD447D73}" destId="{7CCEA524-AC67-4601-8554-178623E80252}" srcOrd="0" destOrd="0" parTransId="{961FFE4B-00EA-41DC-B3A7-C7B657EF0692}" sibTransId="{4995330B-A044-43C1-B95F-31ADC8C2D277}"/>
    <dgm:cxn modelId="{BB295E39-7BB1-4F86-81A4-DB9E5B56CB19}" srcId="{3C1A40ED-5D4A-427B-B5F9-C3ADFD447D73}" destId="{4DB42B2C-5B09-4DFF-BB40-EBE3B83A33D5}" srcOrd="1" destOrd="0" parTransId="{A306B2EA-C6FE-4DEC-B6D7-EC2CECE331B0}" sibTransId="{FC70EF24-4B35-4233-B172-0F4DA966C3C6}"/>
    <dgm:cxn modelId="{568EFD3B-5293-40AC-BA05-B30887748780}" type="presOf" srcId="{8986BDE9-8D11-441E-8B4B-D22CF375FFD7}" destId="{E337A95C-A112-44F1-8AC3-719E9B9E4D8D}" srcOrd="1" destOrd="1" presId="urn:microsoft.com/office/officeart/2005/8/layout/hList7"/>
    <dgm:cxn modelId="{9F1A685C-86DB-41F2-93E0-6FBDFB1B805F}" srcId="{64075D92-BD40-446E-BDEE-5B3A165F3340}" destId="{0E09A051-C397-4DAB-8026-4CCB4CFE4ADD}" srcOrd="2" destOrd="0" parTransId="{2A17909A-23EF-416B-8453-0162F3D04E41}" sibTransId="{0CD006B2-9AD9-497F-B9E6-AF28650A7539}"/>
    <dgm:cxn modelId="{DFBAAB5D-2327-44A9-8EEA-E35DA6D31E2E}" srcId="{4DB42B2C-5B09-4DFF-BB40-EBE3B83A33D5}" destId="{8986BDE9-8D11-441E-8B4B-D22CF375FFD7}" srcOrd="0" destOrd="0" parTransId="{0B5940D0-1768-427A-ADDE-96EDB43388D5}" sibTransId="{B5E5892B-3331-4AC1-927B-90A2B707C602}"/>
    <dgm:cxn modelId="{AA31C65D-29D2-43AC-87DE-1A3AA828086A}" type="presOf" srcId="{7CCEA524-AC67-4601-8554-178623E80252}" destId="{B7BD89B5-440C-4F8F-9EDA-10C6DB20B430}" srcOrd="0" destOrd="0" presId="urn:microsoft.com/office/officeart/2005/8/layout/hList7"/>
    <dgm:cxn modelId="{5E0FA961-EC08-4C08-88D4-6236C59E78FD}" type="presOf" srcId="{0E09A051-C397-4DAB-8026-4CCB4CFE4ADD}" destId="{A2A1C9F5-A647-445E-B164-FE1BBCB8BD32}" srcOrd="1" destOrd="3" presId="urn:microsoft.com/office/officeart/2005/8/layout/hList7"/>
    <dgm:cxn modelId="{F1306C46-C786-4743-B052-828A0796B954}" type="presOf" srcId="{0E09A051-C397-4DAB-8026-4CCB4CFE4ADD}" destId="{CCED18B9-A68B-4FBD-87C1-4705AC95376F}" srcOrd="0" destOrd="3" presId="urn:microsoft.com/office/officeart/2005/8/layout/hList7"/>
    <dgm:cxn modelId="{B0259C69-3AD9-42DB-B1DB-B18608FD4411}" srcId="{4DB42B2C-5B09-4DFF-BB40-EBE3B83A33D5}" destId="{E9DB4364-1358-499A-B668-AA4EABF3B351}" srcOrd="4" destOrd="0" parTransId="{0F9F61D8-3D79-4D6C-A698-884F8B44A76D}" sibTransId="{91DCCC33-09F5-4C58-B395-707DF0A02E56}"/>
    <dgm:cxn modelId="{B43DCF69-F90A-4A0A-B3A6-AE4D6AD6BF34}" srcId="{7CCEA524-AC67-4601-8554-178623E80252}" destId="{1ABD1434-976E-4AA1-B85C-A9EAEBF67F29}" srcOrd="3" destOrd="0" parTransId="{B97C837D-604F-498E-8CC9-A1E798C1DF56}" sibTransId="{2B22529B-081D-46F5-977E-A673F253B96E}"/>
    <dgm:cxn modelId="{415BBD6A-CF9D-42D0-BED3-4323993F4238}" type="presOf" srcId="{E9DB4364-1358-499A-B668-AA4EABF3B351}" destId="{C530A532-613D-4D64-8B07-E37131A37505}" srcOrd="0" destOrd="5" presId="urn:microsoft.com/office/officeart/2005/8/layout/hList7"/>
    <dgm:cxn modelId="{F83E764C-D0BE-49A7-9571-2B07BFCD9114}" type="presOf" srcId="{FC70EF24-4B35-4233-B172-0F4DA966C3C6}" destId="{E4CCBACE-8833-47E0-BE6A-BF874940EC9F}" srcOrd="0" destOrd="0" presId="urn:microsoft.com/office/officeart/2005/8/layout/hList7"/>
    <dgm:cxn modelId="{FC9AAC4D-5BBF-485E-82E7-B22F68D5FD21}" srcId="{3C1A40ED-5D4A-427B-B5F9-C3ADFD447D73}" destId="{64075D92-BD40-446E-BDEE-5B3A165F3340}" srcOrd="2" destOrd="0" parTransId="{CD22A299-FC6E-4EE2-A0E3-5FCA20364BC3}" sibTransId="{03D575AE-9AEA-4272-9E7C-E40885D8E3C0}"/>
    <dgm:cxn modelId="{4C6BD475-F136-4C49-B8B8-AAD5D6D09790}" srcId="{7CCEA524-AC67-4601-8554-178623E80252}" destId="{06EAC1B4-0B45-4751-802D-BA9E89274420}" srcOrd="1" destOrd="0" parTransId="{FBA9923F-4DC3-45D0-9CBD-BB2BFC36AC62}" sibTransId="{75F889ED-160E-42DC-9427-E04E3DA4A6B9}"/>
    <dgm:cxn modelId="{0AFFB856-67EF-416C-A88E-8EC36B341D41}" type="presOf" srcId="{DEAFDE0B-0EEE-4C82-BFA0-4A1586559E1B}" destId="{C530A532-613D-4D64-8B07-E37131A37505}" srcOrd="0" destOrd="3" presId="urn:microsoft.com/office/officeart/2005/8/layout/hList7"/>
    <dgm:cxn modelId="{475AC859-AC97-4C23-B3C0-671F5AA6D1F6}" type="presOf" srcId="{4995330B-A044-43C1-B95F-31ADC8C2D277}" destId="{D215D60C-8BCD-4D89-B441-199DC07AE95B}" srcOrd="0" destOrd="0" presId="urn:microsoft.com/office/officeart/2005/8/layout/hList7"/>
    <dgm:cxn modelId="{8A6BAE81-88CE-40C2-B7ED-07D9E8C803B2}" type="presOf" srcId="{6AECF994-11AF-4C2E-A5A7-56F6E1A61BAC}" destId="{C530A532-613D-4D64-8B07-E37131A37505}" srcOrd="0" destOrd="4" presId="urn:microsoft.com/office/officeart/2005/8/layout/hList7"/>
    <dgm:cxn modelId="{CF9D8786-55E1-43BA-A6ED-678828AA6A08}" type="presOf" srcId="{3D939C27-23D6-4A50-B291-5E83E8FEECEE}" destId="{B7BD89B5-440C-4F8F-9EDA-10C6DB20B430}" srcOrd="0" destOrd="3" presId="urn:microsoft.com/office/officeart/2005/8/layout/hList7"/>
    <dgm:cxn modelId="{FC1D1A91-EC2D-42EA-89C3-4F4581876457}" type="presOf" srcId="{06EAC1B4-0B45-4751-802D-BA9E89274420}" destId="{7EFB527B-CC60-485E-8332-C6A83BA78E27}" srcOrd="1" destOrd="2" presId="urn:microsoft.com/office/officeart/2005/8/layout/hList7"/>
    <dgm:cxn modelId="{63A01798-E8E7-46AD-8BD2-EAC890CF6C73}" type="presOf" srcId="{6D180B0C-00FA-43B9-B44B-48372A6FFB3A}" destId="{CCED18B9-A68B-4FBD-87C1-4705AC95376F}" srcOrd="0" destOrd="1" presId="urn:microsoft.com/office/officeart/2005/8/layout/hList7"/>
    <dgm:cxn modelId="{1CB6139D-7281-4F82-A408-E95A4467FF5D}" type="presOf" srcId="{4DB42B2C-5B09-4DFF-BB40-EBE3B83A33D5}" destId="{C530A532-613D-4D64-8B07-E37131A37505}" srcOrd="0" destOrd="0" presId="urn:microsoft.com/office/officeart/2005/8/layout/hList7"/>
    <dgm:cxn modelId="{3C5FA3AC-79AF-4B2F-AA7D-3E716DDC8418}" type="presOf" srcId="{E9DB4364-1358-499A-B668-AA4EABF3B351}" destId="{E337A95C-A112-44F1-8AC3-719E9B9E4D8D}" srcOrd="1" destOrd="5" presId="urn:microsoft.com/office/officeart/2005/8/layout/hList7"/>
    <dgm:cxn modelId="{6F24F2B1-2693-44B7-8D74-6E53FDD790EC}" type="presOf" srcId="{EFF5BF38-FAE8-4D04-B119-8153A9FE4FEC}" destId="{C530A532-613D-4D64-8B07-E37131A37505}" srcOrd="0" destOrd="2" presId="urn:microsoft.com/office/officeart/2005/8/layout/hList7"/>
    <dgm:cxn modelId="{1C5585B6-1B11-41EA-AB47-46BEEFA818AE}" type="presOf" srcId="{1ABD1434-976E-4AA1-B85C-A9EAEBF67F29}" destId="{7EFB527B-CC60-485E-8332-C6A83BA78E27}" srcOrd="1" destOrd="4" presId="urn:microsoft.com/office/officeart/2005/8/layout/hList7"/>
    <dgm:cxn modelId="{E37B0FBC-EB72-4BAC-ABE6-A61468A1E567}" type="presOf" srcId="{BFD3F243-8C01-4D35-A062-9DB74322F8EE}" destId="{CCED18B9-A68B-4FBD-87C1-4705AC95376F}" srcOrd="0" destOrd="4" presId="urn:microsoft.com/office/officeart/2005/8/layout/hList7"/>
    <dgm:cxn modelId="{5A0D17C0-0D09-477A-9BD7-3698DD799B04}" type="presOf" srcId="{06EAC1B4-0B45-4751-802D-BA9E89274420}" destId="{B7BD89B5-440C-4F8F-9EDA-10C6DB20B430}" srcOrd="0" destOrd="2" presId="urn:microsoft.com/office/officeart/2005/8/layout/hList7"/>
    <dgm:cxn modelId="{73094EC3-BE91-4CB0-9CFC-A6368FC5C193}" srcId="{7CCEA524-AC67-4601-8554-178623E80252}" destId="{3D939C27-23D6-4A50-B291-5E83E8FEECEE}" srcOrd="2" destOrd="0" parTransId="{1359BE27-6795-4BA2-A5B0-A200A24D1AF9}" sibTransId="{63DF84A9-988E-423E-A24D-0516A618987C}"/>
    <dgm:cxn modelId="{C43E3EC7-DC50-43B5-993C-AA1CC48DDB2D}" type="presOf" srcId="{3C1A40ED-5D4A-427B-B5F9-C3ADFD447D73}" destId="{1BA68ED3-56DE-4B08-8868-CD112E51F7EF}" srcOrd="0" destOrd="0" presId="urn:microsoft.com/office/officeart/2005/8/layout/hList7"/>
    <dgm:cxn modelId="{94E475CE-308A-40DB-BA6D-9B9FD6BAC95C}" type="presOf" srcId="{64075D92-BD40-446E-BDEE-5B3A165F3340}" destId="{A2A1C9F5-A647-445E-B164-FE1BBCB8BD32}" srcOrd="1" destOrd="0" presId="urn:microsoft.com/office/officeart/2005/8/layout/hList7"/>
    <dgm:cxn modelId="{9674AFD0-C739-4102-BF3B-03FCA162CEB9}" srcId="{7CCEA524-AC67-4601-8554-178623E80252}" destId="{8A7855F5-FE47-4541-BD62-D26F21015B2F}" srcOrd="0" destOrd="0" parTransId="{FBC560E6-412E-48A5-A49E-416984CD4AA7}" sibTransId="{AB92623B-90E4-4961-A27B-663CD46E9B5B}"/>
    <dgm:cxn modelId="{F63035D2-CEDF-44B4-9906-CE913AEB6F0A}" type="presOf" srcId="{8A7855F5-FE47-4541-BD62-D26F21015B2F}" destId="{B7BD89B5-440C-4F8F-9EDA-10C6DB20B430}" srcOrd="0" destOrd="1" presId="urn:microsoft.com/office/officeart/2005/8/layout/hList7"/>
    <dgm:cxn modelId="{2C7ED9D4-79F9-4F2D-81AF-A5FB6A711DA9}" type="presOf" srcId="{7CCEA524-AC67-4601-8554-178623E80252}" destId="{7EFB527B-CC60-485E-8332-C6A83BA78E27}" srcOrd="1" destOrd="0" presId="urn:microsoft.com/office/officeart/2005/8/layout/hList7"/>
    <dgm:cxn modelId="{3130A3D5-6085-496A-8B63-57EF3A96709F}" type="presOf" srcId="{EFF5BF38-FAE8-4D04-B119-8153A9FE4FEC}" destId="{E337A95C-A112-44F1-8AC3-719E9B9E4D8D}" srcOrd="1" destOrd="2" presId="urn:microsoft.com/office/officeart/2005/8/layout/hList7"/>
    <dgm:cxn modelId="{8E6447D6-C1D2-4D3A-9232-E4C30449F971}" type="presOf" srcId="{3D939C27-23D6-4A50-B291-5E83E8FEECEE}" destId="{7EFB527B-CC60-485E-8332-C6A83BA78E27}" srcOrd="1" destOrd="3" presId="urn:microsoft.com/office/officeart/2005/8/layout/hList7"/>
    <dgm:cxn modelId="{5FA2EED6-0D12-47B5-AAF8-EDF9DF34ED04}" srcId="{64075D92-BD40-446E-BDEE-5B3A165F3340}" destId="{6D180B0C-00FA-43B9-B44B-48372A6FFB3A}" srcOrd="0" destOrd="0" parTransId="{A90697C8-E4FE-42EE-BA70-9B4FC41EC7DA}" sibTransId="{2C65DD9A-9297-41BE-B8B7-744D466878AC}"/>
    <dgm:cxn modelId="{72C664D9-78EF-458C-90D1-56F4E9CA6C3A}" srcId="{64075D92-BD40-446E-BDEE-5B3A165F3340}" destId="{BFD3F243-8C01-4D35-A062-9DB74322F8EE}" srcOrd="3" destOrd="0" parTransId="{F036BF24-B5E6-4F5E-B68B-997ECAB06480}" sibTransId="{19AD8C17-215A-4B81-9A28-E7A00C3BC0B6}"/>
    <dgm:cxn modelId="{841710E8-6C19-4903-9782-8428665DCD5E}" type="presOf" srcId="{6D180B0C-00FA-43B9-B44B-48372A6FFB3A}" destId="{A2A1C9F5-A647-445E-B164-FE1BBCB8BD32}" srcOrd="1" destOrd="1" presId="urn:microsoft.com/office/officeart/2005/8/layout/hList7"/>
    <dgm:cxn modelId="{9B70D4EA-27FA-4767-AB70-E531291062A9}" srcId="{4DB42B2C-5B09-4DFF-BB40-EBE3B83A33D5}" destId="{DEAFDE0B-0EEE-4C82-BFA0-4A1586559E1B}" srcOrd="2" destOrd="0" parTransId="{8692D829-0E03-4DEB-A2A1-F235F4937DAA}" sibTransId="{B9AB5674-12F3-47E6-9323-0C5EA9A2E682}"/>
    <dgm:cxn modelId="{3F827EED-BC5C-4362-9347-A2BAE58E1B17}" srcId="{4DB42B2C-5B09-4DFF-BB40-EBE3B83A33D5}" destId="{6AECF994-11AF-4C2E-A5A7-56F6E1A61BAC}" srcOrd="3" destOrd="0" parTransId="{54641C30-C62C-4144-B56A-ED5B1E303272}" sibTransId="{5710FBE4-2FCE-471F-A257-706169614AB7}"/>
    <dgm:cxn modelId="{3AAFF49F-76B6-44DA-B172-5876A04D4BD4}" type="presParOf" srcId="{1BA68ED3-56DE-4B08-8868-CD112E51F7EF}" destId="{898D8AE0-5C1D-4D3A-80B1-9BA4DEC9FECA}" srcOrd="0" destOrd="0" presId="urn:microsoft.com/office/officeart/2005/8/layout/hList7"/>
    <dgm:cxn modelId="{2320ADDA-5D15-48B8-8669-A9A6EB5B967D}" type="presParOf" srcId="{1BA68ED3-56DE-4B08-8868-CD112E51F7EF}" destId="{0A200DF0-BBF9-4427-B1BC-36C3DAD1B5C2}" srcOrd="1" destOrd="0" presId="urn:microsoft.com/office/officeart/2005/8/layout/hList7"/>
    <dgm:cxn modelId="{4055969E-D63E-4E3F-B6FA-0CD18F36DD8C}" type="presParOf" srcId="{0A200DF0-BBF9-4427-B1BC-36C3DAD1B5C2}" destId="{065863F8-FFEC-43AF-A43C-ACE374B196DF}" srcOrd="0" destOrd="0" presId="urn:microsoft.com/office/officeart/2005/8/layout/hList7"/>
    <dgm:cxn modelId="{87C158A6-19BC-4A6A-AFD3-73B9CAE508CA}" type="presParOf" srcId="{065863F8-FFEC-43AF-A43C-ACE374B196DF}" destId="{B7BD89B5-440C-4F8F-9EDA-10C6DB20B430}" srcOrd="0" destOrd="0" presId="urn:microsoft.com/office/officeart/2005/8/layout/hList7"/>
    <dgm:cxn modelId="{D7A564E9-39D8-4AA2-A4E0-8F802741D000}" type="presParOf" srcId="{065863F8-FFEC-43AF-A43C-ACE374B196DF}" destId="{7EFB527B-CC60-485E-8332-C6A83BA78E27}" srcOrd="1" destOrd="0" presId="urn:microsoft.com/office/officeart/2005/8/layout/hList7"/>
    <dgm:cxn modelId="{42279797-A2CA-443A-A7FD-DA264E9F4482}" type="presParOf" srcId="{065863F8-FFEC-43AF-A43C-ACE374B196DF}" destId="{235E16D7-2574-4E94-8B5A-AD9B5E9E4CE7}" srcOrd="2" destOrd="0" presId="urn:microsoft.com/office/officeart/2005/8/layout/hList7"/>
    <dgm:cxn modelId="{8DDCED0D-C243-42DD-8B2E-AB6E44E17081}" type="presParOf" srcId="{065863F8-FFEC-43AF-A43C-ACE374B196DF}" destId="{81A593A6-7B26-43AF-B20E-AD3C5DA46797}" srcOrd="3" destOrd="0" presId="urn:microsoft.com/office/officeart/2005/8/layout/hList7"/>
    <dgm:cxn modelId="{315DCBFA-9085-427A-B1F4-FD930E707C0B}" type="presParOf" srcId="{0A200DF0-BBF9-4427-B1BC-36C3DAD1B5C2}" destId="{D215D60C-8BCD-4D89-B441-199DC07AE95B}" srcOrd="1" destOrd="0" presId="urn:microsoft.com/office/officeart/2005/8/layout/hList7"/>
    <dgm:cxn modelId="{6541069F-E32C-4304-9833-43BEA1AE478A}" type="presParOf" srcId="{0A200DF0-BBF9-4427-B1BC-36C3DAD1B5C2}" destId="{F8DFAE35-024C-4828-8471-796AC181B60A}" srcOrd="2" destOrd="0" presId="urn:microsoft.com/office/officeart/2005/8/layout/hList7"/>
    <dgm:cxn modelId="{B1177819-BA5A-43B3-A8CA-6C0C24706ADF}" type="presParOf" srcId="{F8DFAE35-024C-4828-8471-796AC181B60A}" destId="{C530A532-613D-4D64-8B07-E37131A37505}" srcOrd="0" destOrd="0" presId="urn:microsoft.com/office/officeart/2005/8/layout/hList7"/>
    <dgm:cxn modelId="{6AA2A149-31E9-43F6-992D-70FFF8AA2E52}" type="presParOf" srcId="{F8DFAE35-024C-4828-8471-796AC181B60A}" destId="{E337A95C-A112-44F1-8AC3-719E9B9E4D8D}" srcOrd="1" destOrd="0" presId="urn:microsoft.com/office/officeart/2005/8/layout/hList7"/>
    <dgm:cxn modelId="{02FC541F-B00E-4F84-B877-D99F213B7C3C}" type="presParOf" srcId="{F8DFAE35-024C-4828-8471-796AC181B60A}" destId="{E26073B9-A168-4C89-9C92-41B847DC51D4}" srcOrd="2" destOrd="0" presId="urn:microsoft.com/office/officeart/2005/8/layout/hList7"/>
    <dgm:cxn modelId="{E68BE7A3-FE24-487A-B042-0668FA921275}" type="presParOf" srcId="{F8DFAE35-024C-4828-8471-796AC181B60A}" destId="{B90E7D40-E1F2-4B14-9E96-8B512863D0B1}" srcOrd="3" destOrd="0" presId="urn:microsoft.com/office/officeart/2005/8/layout/hList7"/>
    <dgm:cxn modelId="{D9AF937C-08FE-4D7B-B9E0-58132C565BC6}" type="presParOf" srcId="{0A200DF0-BBF9-4427-B1BC-36C3DAD1B5C2}" destId="{E4CCBACE-8833-47E0-BE6A-BF874940EC9F}" srcOrd="3" destOrd="0" presId="urn:microsoft.com/office/officeart/2005/8/layout/hList7"/>
    <dgm:cxn modelId="{C6A8C133-01A6-4D27-B8CB-398864878720}" type="presParOf" srcId="{0A200DF0-BBF9-4427-B1BC-36C3DAD1B5C2}" destId="{23FCB254-7353-4E38-A72B-205AD2E2DED0}" srcOrd="4" destOrd="0" presId="urn:microsoft.com/office/officeart/2005/8/layout/hList7"/>
    <dgm:cxn modelId="{1FC8125D-87CB-4E8A-8832-42AE934255ED}" type="presParOf" srcId="{23FCB254-7353-4E38-A72B-205AD2E2DED0}" destId="{CCED18B9-A68B-4FBD-87C1-4705AC95376F}" srcOrd="0" destOrd="0" presId="urn:microsoft.com/office/officeart/2005/8/layout/hList7"/>
    <dgm:cxn modelId="{C2C2D486-7E07-4EF0-A6D4-1EE48F0AE252}" type="presParOf" srcId="{23FCB254-7353-4E38-A72B-205AD2E2DED0}" destId="{A2A1C9F5-A647-445E-B164-FE1BBCB8BD32}" srcOrd="1" destOrd="0" presId="urn:microsoft.com/office/officeart/2005/8/layout/hList7"/>
    <dgm:cxn modelId="{9280FC1F-85FB-4D6A-8931-632C3ECB44B7}" type="presParOf" srcId="{23FCB254-7353-4E38-A72B-205AD2E2DED0}" destId="{53D7DB88-AD10-4B69-9BDA-760198CE1746}" srcOrd="2" destOrd="0" presId="urn:microsoft.com/office/officeart/2005/8/layout/hList7"/>
    <dgm:cxn modelId="{09D0A246-4A6F-4A94-BD92-63B0ECD135E0}" type="presParOf" srcId="{23FCB254-7353-4E38-A72B-205AD2E2DED0}" destId="{837F9647-4C55-43D2-8BE3-DD48F10FC72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0BC3E-6758-4A9C-A075-86E190B9B5B4}">
      <dsp:nvSpPr>
        <dsp:cNvPr id="0" name=""/>
        <dsp:cNvSpPr/>
      </dsp:nvSpPr>
      <dsp:spPr>
        <a:xfrm>
          <a:off x="2035126" y="188876"/>
          <a:ext cx="3748477" cy="1301797"/>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D4EE36-A91B-4925-96A0-5E07584AB7A2}">
      <dsp:nvSpPr>
        <dsp:cNvPr id="0" name=""/>
        <dsp:cNvSpPr/>
      </dsp:nvSpPr>
      <dsp:spPr>
        <a:xfrm>
          <a:off x="3551952" y="3376535"/>
          <a:ext cx="726449" cy="464927"/>
        </a:xfrm>
        <a:prstGeom prst="down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E09F01-494F-47B7-8C60-FEBA43BD3A36}">
      <dsp:nvSpPr>
        <dsp:cNvPr id="0" name=""/>
        <dsp:cNvSpPr/>
      </dsp:nvSpPr>
      <dsp:spPr>
        <a:xfrm>
          <a:off x="2171699" y="3748477"/>
          <a:ext cx="3486956" cy="871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Promise Programs for adult learners</a:t>
          </a:r>
        </a:p>
      </dsp:txBody>
      <dsp:txXfrm>
        <a:off x="2171699" y="3748477"/>
        <a:ext cx="3486956" cy="871739"/>
      </dsp:txXfrm>
    </dsp:sp>
    <dsp:sp modelId="{12F1D53D-07B3-4CAD-A7E3-D139741A0729}">
      <dsp:nvSpPr>
        <dsp:cNvPr id="0" name=""/>
        <dsp:cNvSpPr/>
      </dsp:nvSpPr>
      <dsp:spPr>
        <a:xfrm>
          <a:off x="3397945" y="1591214"/>
          <a:ext cx="1307608" cy="130760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Research on today’s student</a:t>
          </a:r>
        </a:p>
      </dsp:txBody>
      <dsp:txXfrm>
        <a:off x="3589440" y="1782709"/>
        <a:ext cx="924618" cy="924618"/>
      </dsp:txXfrm>
    </dsp:sp>
    <dsp:sp modelId="{89CE5E13-5BA5-4B19-8321-77B72407E651}">
      <dsp:nvSpPr>
        <dsp:cNvPr id="0" name=""/>
        <dsp:cNvSpPr/>
      </dsp:nvSpPr>
      <dsp:spPr>
        <a:xfrm>
          <a:off x="2530300" y="417031"/>
          <a:ext cx="1307608" cy="1307608"/>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Promise  Programs</a:t>
          </a:r>
        </a:p>
      </dsp:txBody>
      <dsp:txXfrm>
        <a:off x="2721795" y="608526"/>
        <a:ext cx="924618" cy="924618"/>
      </dsp:txXfrm>
    </dsp:sp>
    <dsp:sp modelId="{45BF0335-F06A-402A-800B-58798F8EF127}">
      <dsp:nvSpPr>
        <dsp:cNvPr id="0" name=""/>
        <dsp:cNvSpPr/>
      </dsp:nvSpPr>
      <dsp:spPr>
        <a:xfrm>
          <a:off x="4017891" y="255426"/>
          <a:ext cx="1307608" cy="130760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Attainment Goals</a:t>
          </a:r>
        </a:p>
      </dsp:txBody>
      <dsp:txXfrm>
        <a:off x="4209386" y="446921"/>
        <a:ext cx="924618" cy="924618"/>
      </dsp:txXfrm>
    </dsp:sp>
    <dsp:sp modelId="{D8B4E2D8-B410-4D0F-93FC-385FC8E89032}">
      <dsp:nvSpPr>
        <dsp:cNvPr id="0" name=""/>
        <dsp:cNvSpPr/>
      </dsp:nvSpPr>
      <dsp:spPr>
        <a:xfrm>
          <a:off x="1803866" y="170726"/>
          <a:ext cx="4068115" cy="3254492"/>
        </a:xfrm>
        <a:prstGeom prst="funnel">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D89B5-440C-4F8F-9EDA-10C6DB20B430}">
      <dsp:nvSpPr>
        <dsp:cNvPr id="0" name=""/>
        <dsp:cNvSpPr/>
      </dsp:nvSpPr>
      <dsp:spPr>
        <a:xfrm>
          <a:off x="6" y="0"/>
          <a:ext cx="2511588" cy="3515932"/>
        </a:xfrm>
        <a:prstGeom prst="roundRect">
          <a:avLst>
            <a:gd name="adj" fmla="val 10000"/>
          </a:avLst>
        </a:prstGeom>
        <a:solidFill>
          <a:srgbClr val="F36D63"/>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1">
          <a:noAutofit/>
        </a:bodyPr>
        <a:lstStyle/>
        <a:p>
          <a:pPr marL="0" lvl="0" indent="0" algn="l" defTabSz="488950">
            <a:lnSpc>
              <a:spcPct val="90000"/>
            </a:lnSpc>
            <a:spcBef>
              <a:spcPct val="0"/>
            </a:spcBef>
            <a:spcAft>
              <a:spcPct val="35000"/>
            </a:spcAft>
            <a:buNone/>
          </a:pPr>
          <a:r>
            <a:rPr lang="en-US" sz="1100" kern="1200" cap="all" baseline="0">
              <a:solidFill>
                <a:sysClr val="window" lastClr="FFFFFF"/>
              </a:solidFill>
              <a:latin typeface="Museo Sans 500" pitchFamily="50" charset="0"/>
              <a:ea typeface="+mn-ea"/>
              <a:cs typeface="+mn-cs"/>
            </a:rPr>
            <a:t>Outreach, Marketing, and Enrollment</a:t>
          </a:r>
        </a:p>
        <a:p>
          <a:pPr marL="0" lvl="0" indent="0" algn="l" defTabSz="488950">
            <a:lnSpc>
              <a:spcPct val="90000"/>
            </a:lnSpc>
            <a:spcBef>
              <a:spcPct val="0"/>
            </a:spcBef>
            <a:spcAft>
              <a:spcPct val="35000"/>
            </a:spcAft>
            <a:buNone/>
          </a:pPr>
          <a:endParaRPr lang="en-US" sz="400" kern="1200" cap="all" baseline="0">
            <a:solidFill>
              <a:sysClr val="window" lastClr="FFFFFF"/>
            </a:solidFill>
            <a:latin typeface="Museo Sans 500" pitchFamily="50" charset="0"/>
            <a:ea typeface="+mn-ea"/>
            <a:cs typeface="+mn-cs"/>
          </a:endParaRP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Data challenges</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Targeting messaging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Focus groups</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Debt forgiveness</a:t>
          </a:r>
        </a:p>
      </dsp:txBody>
      <dsp:txXfrm>
        <a:off x="41197" y="1447563"/>
        <a:ext cx="2429206" cy="1323990"/>
      </dsp:txXfrm>
    </dsp:sp>
    <dsp:sp modelId="{81A593A6-7B26-43AF-B20E-AD3C5DA46797}">
      <dsp:nvSpPr>
        <dsp:cNvPr id="0" name=""/>
        <dsp:cNvSpPr/>
      </dsp:nvSpPr>
      <dsp:spPr>
        <a:xfrm>
          <a:off x="672005" y="210955"/>
          <a:ext cx="1170805" cy="1170805"/>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530A532-613D-4D64-8B07-E37131A37505}">
      <dsp:nvSpPr>
        <dsp:cNvPr id="0" name=""/>
        <dsp:cNvSpPr/>
      </dsp:nvSpPr>
      <dsp:spPr>
        <a:xfrm>
          <a:off x="2588549" y="0"/>
          <a:ext cx="2511588" cy="3515932"/>
        </a:xfrm>
        <a:prstGeom prst="roundRect">
          <a:avLst>
            <a:gd name="adj" fmla="val 10000"/>
          </a:avLst>
        </a:prstGeom>
        <a:solidFill>
          <a:srgbClr val="95D5EF">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1">
          <a:noAutofit/>
        </a:bodyPr>
        <a:lstStyle/>
        <a:p>
          <a:pPr marL="0" lvl="0" indent="0" algn="l" defTabSz="488950">
            <a:lnSpc>
              <a:spcPct val="90000"/>
            </a:lnSpc>
            <a:spcBef>
              <a:spcPct val="0"/>
            </a:spcBef>
            <a:spcAft>
              <a:spcPct val="35000"/>
            </a:spcAft>
            <a:buNone/>
          </a:pPr>
          <a:r>
            <a:rPr lang="en-US" sz="1100" kern="1200" cap="all" baseline="0">
              <a:solidFill>
                <a:sysClr val="window" lastClr="FFFFFF"/>
              </a:solidFill>
              <a:latin typeface="Museo Sans 500" pitchFamily="50" charset="0"/>
              <a:ea typeface="+mn-ea"/>
              <a:cs typeface="+mn-cs"/>
            </a:rPr>
            <a:t>Supports for Adult Student Success</a:t>
          </a:r>
          <a:r>
            <a:rPr lang="en-US" sz="800" kern="1200" cap="all" baseline="0">
              <a:solidFill>
                <a:sysClr val="window" lastClr="FFFFFF"/>
              </a:solidFill>
              <a:latin typeface="Calibri"/>
              <a:ea typeface="+mn-ea"/>
              <a:cs typeface="+mn-cs"/>
            </a:rPr>
            <a:t>	</a:t>
          </a:r>
        </a:p>
        <a:p>
          <a:pPr marL="0" lvl="0" indent="0" algn="l" defTabSz="488950">
            <a:lnSpc>
              <a:spcPct val="90000"/>
            </a:lnSpc>
            <a:spcBef>
              <a:spcPct val="0"/>
            </a:spcBef>
            <a:spcAft>
              <a:spcPct val="35000"/>
            </a:spcAft>
            <a:buNone/>
          </a:pPr>
          <a:endParaRPr lang="en-US" sz="100" kern="1200" cap="all" baseline="0">
            <a:solidFill>
              <a:sysClr val="window" lastClr="FFFFFF"/>
            </a:solidFill>
            <a:latin typeface="Calibri"/>
            <a:ea typeface="+mn-ea"/>
            <a:cs typeface="+mn-cs"/>
          </a:endParaRP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Mentoring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Credit for prior learning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Degree maps</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Structured scheduling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Alternative instructional delivery</a:t>
          </a:r>
        </a:p>
      </dsp:txBody>
      <dsp:txXfrm>
        <a:off x="2629740" y="1447563"/>
        <a:ext cx="2429206" cy="1323990"/>
      </dsp:txXfrm>
    </dsp:sp>
    <dsp:sp modelId="{B90E7D40-E1F2-4B14-9E96-8B512863D0B1}">
      <dsp:nvSpPr>
        <dsp:cNvPr id="0" name=""/>
        <dsp:cNvSpPr/>
      </dsp:nvSpPr>
      <dsp:spPr>
        <a:xfrm>
          <a:off x="3258941" y="210955"/>
          <a:ext cx="1170805" cy="1170805"/>
        </a:xfrm>
        <a:prstGeom prst="ellipse">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CED18B9-A68B-4FBD-87C1-4705AC95376F}">
      <dsp:nvSpPr>
        <dsp:cNvPr id="0" name=""/>
        <dsp:cNvSpPr/>
      </dsp:nvSpPr>
      <dsp:spPr>
        <a:xfrm>
          <a:off x="5177093" y="0"/>
          <a:ext cx="2511588" cy="3515932"/>
        </a:xfrm>
        <a:prstGeom prst="roundRect">
          <a:avLst>
            <a:gd name="adj" fmla="val 10000"/>
          </a:avLst>
        </a:prstGeom>
        <a:solidFill>
          <a:srgbClr val="00898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1">
          <a:noAutofit/>
        </a:bodyPr>
        <a:lstStyle/>
        <a:p>
          <a:pPr marL="0" lvl="0" indent="0" algn="l" defTabSz="488950">
            <a:lnSpc>
              <a:spcPct val="90000"/>
            </a:lnSpc>
            <a:spcBef>
              <a:spcPct val="0"/>
            </a:spcBef>
            <a:spcAft>
              <a:spcPct val="35000"/>
            </a:spcAft>
            <a:buNone/>
          </a:pPr>
          <a:r>
            <a:rPr lang="en-US" sz="1100" kern="1200" cap="all" baseline="0">
              <a:solidFill>
                <a:sysClr val="window" lastClr="FFFFFF"/>
              </a:solidFill>
              <a:latin typeface="Museo Sans 500" pitchFamily="50" charset="0"/>
              <a:ea typeface="+mn-ea"/>
              <a:cs typeface="+mn-cs"/>
            </a:rPr>
            <a:t>Retention and Completion</a:t>
          </a:r>
        </a:p>
        <a:p>
          <a:pPr marL="0" lvl="0" indent="0" algn="l" defTabSz="488950">
            <a:lnSpc>
              <a:spcPct val="90000"/>
            </a:lnSpc>
            <a:spcBef>
              <a:spcPct val="0"/>
            </a:spcBef>
            <a:spcAft>
              <a:spcPct val="35000"/>
            </a:spcAft>
            <a:buNone/>
          </a:pPr>
          <a:endParaRPr lang="en-US" sz="400" kern="1200" cap="all" baseline="0">
            <a:solidFill>
              <a:sysClr val="window" lastClr="FFFFFF"/>
            </a:solidFill>
            <a:latin typeface="Museo Sans 500" pitchFamily="50" charset="0"/>
            <a:ea typeface="+mn-ea"/>
            <a:cs typeface="+mn-cs"/>
          </a:endParaRP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Continued mentoring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Emergency aid funding</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On-campus childcare or childcare vouchers</a:t>
          </a:r>
        </a:p>
        <a:p>
          <a:pPr marL="57150" lvl="1" indent="-57150" algn="l" defTabSz="444500">
            <a:lnSpc>
              <a:spcPct val="90000"/>
            </a:lnSpc>
            <a:spcBef>
              <a:spcPct val="0"/>
            </a:spcBef>
            <a:spcAft>
              <a:spcPct val="15000"/>
            </a:spcAft>
            <a:buChar char="•"/>
          </a:pPr>
          <a:r>
            <a:rPr lang="en-US" sz="1000" kern="1200">
              <a:solidFill>
                <a:sysClr val="window" lastClr="FFFFFF"/>
              </a:solidFill>
              <a:latin typeface="Calibri"/>
              <a:ea typeface="+mn-ea"/>
              <a:cs typeface="+mn-cs"/>
            </a:rPr>
            <a:t>Extended hours for support services</a:t>
          </a:r>
        </a:p>
      </dsp:txBody>
      <dsp:txXfrm>
        <a:off x="5218284" y="1447563"/>
        <a:ext cx="2429206" cy="1323990"/>
      </dsp:txXfrm>
    </dsp:sp>
    <dsp:sp modelId="{837F9647-4C55-43D2-8BE3-DD48F10FC729}">
      <dsp:nvSpPr>
        <dsp:cNvPr id="0" name=""/>
        <dsp:cNvSpPr/>
      </dsp:nvSpPr>
      <dsp:spPr>
        <a:xfrm>
          <a:off x="5845876" y="210955"/>
          <a:ext cx="1170805" cy="1170805"/>
        </a:xfrm>
        <a:prstGeom prst="ellipse">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98D8AE0-5C1D-4D3A-80B1-9BA4DEC9FECA}">
      <dsp:nvSpPr>
        <dsp:cNvPr id="0" name=""/>
        <dsp:cNvSpPr/>
      </dsp:nvSpPr>
      <dsp:spPr>
        <a:xfrm>
          <a:off x="263408" y="3071701"/>
          <a:ext cx="7073592" cy="371836"/>
        </a:xfrm>
        <a:prstGeom prst="rightArrow">
          <a:avLst/>
        </a:prstGeom>
        <a:solidFill>
          <a:srgbClr val="008982">
            <a:tint val="6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4AFB42-61FA-4D5B-A67E-EFA20DC0FF4D}" type="datetimeFigureOut">
              <a:rPr lang="en-US" smtClean="0"/>
              <a:t>1/30/2018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EF4EC-6DA2-44D2-8B65-9B7549ABF02C}" type="slidenum">
              <a:rPr lang="en-US" smtClean="0"/>
              <a:t>‹#›</a:t>
            </a:fld>
            <a:endParaRPr lang="en-US"/>
          </a:p>
        </p:txBody>
      </p:sp>
    </p:spTree>
    <p:extLst>
      <p:ext uri="{BB962C8B-B14F-4D97-AF65-F5344CB8AC3E}">
        <p14:creationId xmlns:p14="http://schemas.microsoft.com/office/powerpoint/2010/main" val="4111310891"/>
      </p:ext>
    </p:extLst>
  </p:cSld>
  <p:clrMap bg1="lt1" tx1="dk1" bg2="lt2" tx2="dk2" accent1="accent1" accent2="accent2" accent3="accent3" accent4="accent4" accent5="accent5" accent6="accent6" hlink="hlink" folHlink="folHlink"/>
  <p:notesStyle>
    <a:lvl1pPr marL="0" algn="l" defTabSz="897212" rtl="0" eaLnBrk="1" latinLnBrk="0" hangingPunct="1">
      <a:defRPr sz="1200" kern="1200">
        <a:solidFill>
          <a:schemeClr val="tx1"/>
        </a:solidFill>
        <a:latin typeface="+mn-lt"/>
        <a:ea typeface="+mn-ea"/>
        <a:cs typeface="+mn-cs"/>
      </a:defRPr>
    </a:lvl1pPr>
    <a:lvl2pPr marL="448059" algn="l" defTabSz="897212" rtl="0" eaLnBrk="1" latinLnBrk="0" hangingPunct="1">
      <a:defRPr sz="1200" kern="1200">
        <a:solidFill>
          <a:schemeClr val="tx1"/>
        </a:solidFill>
        <a:latin typeface="+mn-lt"/>
        <a:ea typeface="+mn-ea"/>
        <a:cs typeface="+mn-cs"/>
      </a:defRPr>
    </a:lvl2pPr>
    <a:lvl3pPr marL="897212" algn="l" defTabSz="897212" rtl="0" eaLnBrk="1" latinLnBrk="0" hangingPunct="1">
      <a:defRPr sz="1200" kern="1200">
        <a:solidFill>
          <a:schemeClr val="tx1"/>
        </a:solidFill>
        <a:latin typeface="+mn-lt"/>
        <a:ea typeface="+mn-ea"/>
        <a:cs typeface="+mn-cs"/>
      </a:defRPr>
    </a:lvl3pPr>
    <a:lvl4pPr marL="1345842" algn="l" defTabSz="897212" rtl="0" eaLnBrk="1" latinLnBrk="0" hangingPunct="1">
      <a:defRPr sz="1200" kern="1200">
        <a:solidFill>
          <a:schemeClr val="tx1"/>
        </a:solidFill>
        <a:latin typeface="+mn-lt"/>
        <a:ea typeface="+mn-ea"/>
        <a:cs typeface="+mn-cs"/>
      </a:defRPr>
    </a:lvl4pPr>
    <a:lvl5pPr marL="1794618" algn="l" defTabSz="897212" rtl="0" eaLnBrk="1" latinLnBrk="0" hangingPunct="1">
      <a:defRPr sz="1200" kern="1200">
        <a:solidFill>
          <a:schemeClr val="tx1"/>
        </a:solidFill>
        <a:latin typeface="+mn-lt"/>
        <a:ea typeface="+mn-ea"/>
        <a:cs typeface="+mn-cs"/>
      </a:defRPr>
    </a:lvl5pPr>
    <a:lvl6pPr marL="2243327" algn="l" defTabSz="897212" rtl="0" eaLnBrk="1" latinLnBrk="0" hangingPunct="1">
      <a:defRPr sz="1200" kern="1200">
        <a:solidFill>
          <a:schemeClr val="tx1"/>
        </a:solidFill>
        <a:latin typeface="+mn-lt"/>
        <a:ea typeface="+mn-ea"/>
        <a:cs typeface="+mn-cs"/>
      </a:defRPr>
    </a:lvl6pPr>
    <a:lvl7pPr marL="2691383" algn="l" defTabSz="897212" rtl="0" eaLnBrk="1" latinLnBrk="0" hangingPunct="1">
      <a:defRPr sz="1200" kern="1200">
        <a:solidFill>
          <a:schemeClr val="tx1"/>
        </a:solidFill>
        <a:latin typeface="+mn-lt"/>
        <a:ea typeface="+mn-ea"/>
        <a:cs typeface="+mn-cs"/>
      </a:defRPr>
    </a:lvl7pPr>
    <a:lvl8pPr marL="3139896" algn="l" defTabSz="897212" rtl="0" eaLnBrk="1" latinLnBrk="0" hangingPunct="1">
      <a:defRPr sz="1200" kern="1200">
        <a:solidFill>
          <a:schemeClr val="tx1"/>
        </a:solidFill>
        <a:latin typeface="+mn-lt"/>
        <a:ea typeface="+mn-ea"/>
        <a:cs typeface="+mn-cs"/>
      </a:defRPr>
    </a:lvl8pPr>
    <a:lvl9pPr marL="3588624" algn="l" defTabSz="8972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1</a:t>
            </a:fld>
            <a:endParaRPr lang="en-US"/>
          </a:p>
        </p:txBody>
      </p:sp>
    </p:spTree>
    <p:extLst>
      <p:ext uri="{BB962C8B-B14F-4D97-AF65-F5344CB8AC3E}">
        <p14:creationId xmlns:p14="http://schemas.microsoft.com/office/powerpoint/2010/main" val="411663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Idea came from two disparate entities. One, there was a local promise program in Knoxville that was very successful. </a:t>
            </a:r>
            <a:br>
              <a:rPr lang="en-US" dirty="0"/>
            </a:br>
            <a:br>
              <a:rPr lang="en-US" dirty="0"/>
            </a:br>
            <a:r>
              <a:rPr lang="en-US" dirty="0"/>
              <a:t>Two, staff at the Tennessee Higher Education Commission analyzed their state’s student level data and realized the vast majority of their community college students were getting a </a:t>
            </a:r>
            <a:r>
              <a:rPr lang="en-US" dirty="0" err="1"/>
              <a:t>pell</a:t>
            </a:r>
            <a:r>
              <a:rPr lang="en-US" dirty="0"/>
              <a:t> grant that more than covered their tuition and fees charges. </a:t>
            </a:r>
          </a:p>
          <a:p>
            <a:endParaRPr lang="en-US" dirty="0"/>
          </a:p>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10</a:t>
            </a:fld>
            <a:endParaRPr lang="en-US"/>
          </a:p>
        </p:txBody>
      </p:sp>
    </p:spTree>
    <p:extLst>
      <p:ext uri="{BB962C8B-B14F-4D97-AF65-F5344CB8AC3E}">
        <p14:creationId xmlns:p14="http://schemas.microsoft.com/office/powerpoint/2010/main" val="279500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increased enrollments at community colleges.  Retention rates have remained basically the same.  So, completions should increase over time.  </a:t>
            </a:r>
          </a:p>
          <a:p>
            <a:endParaRPr lang="en-US" dirty="0"/>
          </a:p>
          <a:p>
            <a:r>
              <a:rPr lang="en-US" dirty="0"/>
              <a:t>Mixed views on whether or not the program is increasing equity gaps.</a:t>
            </a:r>
          </a:p>
          <a:p>
            <a:endParaRPr lang="en-US" dirty="0"/>
          </a:p>
          <a:p>
            <a:r>
              <a:rPr lang="en-US" dirty="0"/>
              <a:t>If you talk to Mike Krause, the executive director at the Tennessee Higher Education Commission, he’ll say it’s the  message that matters. Most students aren’t getting more aid. But, something change, it’s really the  message of free tuition that resonates.</a:t>
            </a:r>
          </a:p>
          <a:p>
            <a:endParaRPr lang="en-US" dirty="0"/>
          </a:p>
          <a:p>
            <a:r>
              <a:rPr lang="en-US" dirty="0"/>
              <a:t>Second, the TN promise website calls this program “a scholarship and mentoring” program. </a:t>
            </a:r>
          </a:p>
        </p:txBody>
      </p:sp>
      <p:sp>
        <p:nvSpPr>
          <p:cNvPr id="4" name="Slide Number Placeholder 3"/>
          <p:cNvSpPr>
            <a:spLocks noGrp="1"/>
          </p:cNvSpPr>
          <p:nvPr>
            <p:ph type="sldNum" sz="quarter" idx="10"/>
          </p:nvPr>
        </p:nvSpPr>
        <p:spPr/>
        <p:txBody>
          <a:bodyPr/>
          <a:lstStyle/>
          <a:p>
            <a:fld id="{738EF4EC-6DA2-44D2-8B65-9B7549ABF02C}" type="slidenum">
              <a:rPr lang="en-US" smtClean="0"/>
              <a:t>11</a:t>
            </a:fld>
            <a:endParaRPr lang="en-US"/>
          </a:p>
        </p:txBody>
      </p:sp>
    </p:spTree>
    <p:extLst>
      <p:ext uri="{BB962C8B-B14F-4D97-AF65-F5344CB8AC3E}">
        <p14:creationId xmlns:p14="http://schemas.microsoft.com/office/powerpoint/2010/main" val="391699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started this work last year, we discovered a disconnect between policy maker interest in promise programs with the need to serve adult students to reach attainment goals.</a:t>
            </a:r>
            <a:endParaRPr lang="en-US" dirty="0"/>
          </a:p>
          <a:p>
            <a:endParaRPr lang="en-US" dirty="0"/>
          </a:p>
          <a:p>
            <a:r>
              <a:rPr lang="en-US" dirty="0"/>
              <a:t>Traditional Promise programs in Tennessee, and Oregon</a:t>
            </a:r>
          </a:p>
          <a:p>
            <a:r>
              <a:rPr lang="en-US" dirty="0"/>
              <a:t>2016 and 2017 legislation in many states to emulate these programs. Most limited to traditional students straight out of high school</a:t>
            </a:r>
          </a:p>
          <a:p>
            <a:endParaRPr lang="en-US" dirty="0"/>
          </a:p>
          <a:p>
            <a:r>
              <a:rPr lang="en-US" dirty="0"/>
              <a:t>States will not meet attainment goals necessary for a strong economy without better serving adult students</a:t>
            </a:r>
          </a:p>
          <a:p>
            <a:endParaRPr lang="en-US" dirty="0"/>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D8D5A7-033D-4290-AE6F-C320844BFED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8792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last year we observed</a:t>
            </a:r>
            <a:r>
              <a:rPr lang="en-US" baseline="0" dirty="0"/>
              <a:t> this disconnect. What are the reasons for this disconnect. Here’s what we came up with and think explain why it existed in 2016.</a:t>
            </a:r>
          </a:p>
          <a:p>
            <a:endParaRPr lang="en-US" baseline="0" dirty="0"/>
          </a:p>
          <a:p>
            <a:r>
              <a:rPr lang="en-US" baseline="0" dirty="0"/>
              <a:t>Read slide.</a:t>
            </a:r>
            <a:endParaRPr lang="en-US" dirty="0"/>
          </a:p>
        </p:txBody>
      </p:sp>
      <p:sp>
        <p:nvSpPr>
          <p:cNvPr id="4" name="Slide Number Placeholder 3"/>
          <p:cNvSpPr>
            <a:spLocks noGrp="1"/>
          </p:cNvSpPr>
          <p:nvPr>
            <p:ph type="sldNum" sz="quarter" idx="10"/>
          </p:nvPr>
        </p:nvSpPr>
        <p:spPr/>
        <p:txBody>
          <a:bodyPr/>
          <a:lstStyle/>
          <a:p>
            <a:fld id="{04CBD3DB-C323-4907-908B-864DCC983AE1}" type="slidenum">
              <a:rPr lang="en-US" smtClean="0"/>
              <a:t>13</a:t>
            </a:fld>
            <a:endParaRPr lang="en-US"/>
          </a:p>
        </p:txBody>
      </p:sp>
    </p:spTree>
    <p:extLst>
      <p:ext uri="{BB962C8B-B14F-4D97-AF65-F5344CB8AC3E}">
        <p14:creationId xmlns:p14="http://schemas.microsoft.com/office/powerpoint/2010/main" val="375898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 funny thing happened as we were doing this work. Other states began similar efforts.</a:t>
            </a:r>
          </a:p>
          <a:p>
            <a:endParaRPr lang="en-US" dirty="0"/>
          </a:p>
          <a:p>
            <a:r>
              <a:rPr lang="en-US" dirty="0"/>
              <a:t>Mississippi began an adult reengagement campaign statewide that they called Complete 2 Compete. Built upon similar work done in Indiana. </a:t>
            </a:r>
          </a:p>
          <a:p>
            <a:endParaRPr lang="en-US" dirty="0"/>
          </a:p>
          <a:p>
            <a:r>
              <a:rPr lang="en-US" dirty="0"/>
              <a:t>In 2017, legislation was passed in Tennessee to extend their promise program to adult learners by expanding an existing program called Tennessee Reconnect. Indiana passed legislation to do a promise program for adult learners who enroll in high tech certificate programs. Because of this legislation we were able  to add Indiana to this project.</a:t>
            </a:r>
          </a:p>
          <a:p>
            <a:endParaRPr lang="en-US" dirty="0"/>
          </a:p>
          <a:p>
            <a:r>
              <a:rPr lang="en-US" dirty="0"/>
              <a:t>Finally, Hawaii also created a promise program without a lot of national fanfare. Adult students are eligible for this program</a:t>
            </a:r>
          </a:p>
          <a:p>
            <a:endParaRPr lang="en-US" dirty="0"/>
          </a:p>
          <a:p>
            <a:r>
              <a:rPr lang="en-US" dirty="0"/>
              <a:t>Lastly, Rhode Island is doing a lot of thinking and laying  the groundwork to create an adult promise program.</a:t>
            </a:r>
          </a:p>
        </p:txBody>
      </p:sp>
      <p:sp>
        <p:nvSpPr>
          <p:cNvPr id="4" name="Slide Number Placeholder 3"/>
          <p:cNvSpPr>
            <a:spLocks noGrp="1"/>
          </p:cNvSpPr>
          <p:nvPr>
            <p:ph type="sldNum" sz="quarter" idx="10"/>
          </p:nvPr>
        </p:nvSpPr>
        <p:spPr/>
        <p:txBody>
          <a:bodyPr/>
          <a:lstStyle/>
          <a:p>
            <a:fld id="{738EF4EC-6DA2-44D2-8B65-9B7549ABF02C}" type="slidenum">
              <a:rPr lang="en-US" smtClean="0"/>
              <a:t>14</a:t>
            </a:fld>
            <a:endParaRPr lang="en-US"/>
          </a:p>
        </p:txBody>
      </p:sp>
    </p:spTree>
    <p:extLst>
      <p:ext uri="{BB962C8B-B14F-4D97-AF65-F5344CB8AC3E}">
        <p14:creationId xmlns:p14="http://schemas.microsoft.com/office/powerpoint/2010/main" val="138483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apparent that the momentum building in many states has eliminated the disconnect we saw in 2016. </a:t>
            </a:r>
          </a:p>
          <a:p>
            <a:endParaRPr lang="en-US" dirty="0"/>
          </a:p>
          <a:p>
            <a:r>
              <a:rPr lang="en-US" dirty="0"/>
              <a:t>States made the connection that their looming attainment goals won’t be met without better serving  adult students, and  reengaging with adult learners. </a:t>
            </a:r>
          </a:p>
          <a:p>
            <a:endParaRPr lang="en-US" dirty="0"/>
          </a:p>
          <a:p>
            <a:r>
              <a:rPr lang="en-US" dirty="0"/>
              <a:t>That said, there are significant challenges to creating these programs. </a:t>
            </a:r>
          </a:p>
          <a:p>
            <a:endParaRPr lang="en-US" dirty="0"/>
          </a:p>
          <a:p>
            <a:r>
              <a:rPr lang="en-US" baseline="0" dirty="0"/>
              <a:t>Here’s what we believe they are.</a:t>
            </a:r>
          </a:p>
          <a:p>
            <a:r>
              <a:rPr lang="en-US" baseline="0" dirty="0"/>
              <a:t>  </a:t>
            </a:r>
            <a:endParaRPr lang="en-US" dirty="0"/>
          </a:p>
          <a:p>
            <a:endParaRPr lang="en-US" dirty="0"/>
          </a:p>
          <a:p>
            <a:r>
              <a:rPr lang="en-US" dirty="0"/>
              <a:t>Worst</a:t>
            </a:r>
            <a:r>
              <a:rPr lang="en-US" baseline="0" dirty="0"/>
              <a:t> scenario is to get a student to return and see him or her fail again.</a:t>
            </a:r>
          </a:p>
          <a:p>
            <a:endParaRPr lang="en-US" dirty="0"/>
          </a:p>
          <a:p>
            <a:endParaRPr lang="en-US" dirty="0"/>
          </a:p>
        </p:txBody>
      </p:sp>
      <p:sp>
        <p:nvSpPr>
          <p:cNvPr id="4" name="Slide Number Placeholder 3"/>
          <p:cNvSpPr>
            <a:spLocks noGrp="1"/>
          </p:cNvSpPr>
          <p:nvPr>
            <p:ph type="sldNum" sz="quarter" idx="10"/>
          </p:nvPr>
        </p:nvSpPr>
        <p:spPr/>
        <p:txBody>
          <a:bodyPr/>
          <a:lstStyle/>
          <a:p>
            <a:fld id="{04CBD3DB-C323-4907-908B-864DCC983AE1}" type="slidenum">
              <a:rPr lang="en-US" smtClean="0"/>
              <a:t>15</a:t>
            </a:fld>
            <a:endParaRPr lang="en-US"/>
          </a:p>
        </p:txBody>
      </p:sp>
    </p:spTree>
    <p:extLst>
      <p:ext uri="{BB962C8B-B14F-4D97-AF65-F5344CB8AC3E}">
        <p14:creationId xmlns:p14="http://schemas.microsoft.com/office/powerpoint/2010/main" val="248303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17</a:t>
            </a:fld>
            <a:endParaRPr lang="en-US"/>
          </a:p>
        </p:txBody>
      </p:sp>
    </p:spTree>
    <p:extLst>
      <p:ext uri="{BB962C8B-B14F-4D97-AF65-F5344CB8AC3E}">
        <p14:creationId xmlns:p14="http://schemas.microsoft.com/office/powerpoint/2010/main" val="109081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20</a:t>
            </a:fld>
            <a:endParaRPr lang="en-US"/>
          </a:p>
        </p:txBody>
      </p:sp>
    </p:spTree>
    <p:extLst>
      <p:ext uri="{BB962C8B-B14F-4D97-AF65-F5344CB8AC3E}">
        <p14:creationId xmlns:p14="http://schemas.microsoft.com/office/powerpoint/2010/main" val="416250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25</a:t>
            </a:fld>
            <a:endParaRPr lang="en-US"/>
          </a:p>
        </p:txBody>
      </p:sp>
    </p:spTree>
    <p:extLst>
      <p:ext uri="{BB962C8B-B14F-4D97-AF65-F5344CB8AC3E}">
        <p14:creationId xmlns:p14="http://schemas.microsoft.com/office/powerpoint/2010/main" val="379742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2</a:t>
            </a:fld>
            <a:endParaRPr lang="en-US"/>
          </a:p>
        </p:txBody>
      </p:sp>
    </p:spTree>
    <p:extLst>
      <p:ext uri="{BB962C8B-B14F-4D97-AF65-F5344CB8AC3E}">
        <p14:creationId xmlns:p14="http://schemas.microsoft.com/office/powerpoint/2010/main" val="158429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t>
            </a:r>
          </a:p>
          <a:p>
            <a:endParaRPr lang="en-US" dirty="0"/>
          </a:p>
          <a:p>
            <a:r>
              <a:rPr lang="en-US" dirty="0"/>
              <a:t>Read slide.</a:t>
            </a:r>
          </a:p>
          <a:p>
            <a:endParaRPr lang="en-US" dirty="0"/>
          </a:p>
          <a:p>
            <a:r>
              <a:rPr lang="en-US" dirty="0"/>
              <a:t>Board of Governors for Florida University System.</a:t>
            </a:r>
          </a:p>
          <a:p>
            <a:endParaRPr lang="en-US" dirty="0"/>
          </a:p>
          <a:p>
            <a:r>
              <a:rPr lang="en-US" dirty="0"/>
              <a:t>Our members</a:t>
            </a:r>
            <a:r>
              <a:rPr lang="en-US" baseline="0" dirty="0"/>
              <a:t> include governing boards for one system of institutions, like the Cal State University System or the George Board of Regents, to coordinating boards like the Washington Student Achievement Council and the Indiana Commission for Higher Education. </a:t>
            </a:r>
          </a:p>
          <a:p>
            <a:endParaRPr lang="en-US" baseline="0" dirty="0"/>
          </a:p>
          <a:p>
            <a:r>
              <a:rPr lang="en-US" baseline="0" dirty="0"/>
              <a:t>Our members, the chief executives, are in political positions and as I mentioned earlier, working in these spaces can feel distanced from you all on the ground directly serving students. That said, regardless of political persuasion, the majority of our members are committed to a state attainment goal and closing equity gaps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E9B3-7A88-4D31-A538-451ECFC156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our</a:t>
            </a:r>
            <a:r>
              <a:rPr lang="en-US" baseline="0" dirty="0"/>
              <a:t> vision statement organizes our work around serving our members and helping them reach their attainment goals.</a:t>
            </a:r>
          </a:p>
          <a:p>
            <a:endParaRPr lang="en-US" baseline="0" dirty="0"/>
          </a:p>
          <a:p>
            <a:r>
              <a:rPr lang="en-US" baseline="0" dirty="0"/>
              <a:t>Read slide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E9B3-7A88-4D31-A538-451ECFC156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4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Phase I – is it feasible to do this type of aid program for adult learners?</a:t>
            </a:r>
          </a:p>
          <a:p>
            <a:pPr marL="171450" indent="-171450">
              <a:buFontTx/>
              <a:buChar char="-"/>
            </a:pPr>
            <a:r>
              <a:rPr lang="en-US" baseline="0" dirty="0"/>
              <a:t>Are states and our members interested in trying this out as a pilot?</a:t>
            </a:r>
          </a:p>
          <a:p>
            <a:pPr marL="171450" indent="-171450">
              <a:buFontTx/>
              <a:buChar char="-"/>
            </a:pPr>
            <a:r>
              <a:rPr lang="en-US" baseline="0" dirty="0"/>
              <a:t>What would it cost?</a:t>
            </a:r>
          </a:p>
          <a:p>
            <a:pPr marL="171450" indent="-171450">
              <a:buFontTx/>
              <a:buChar char="-"/>
            </a:pPr>
            <a:r>
              <a:rPr lang="en-US" baseline="0" dirty="0"/>
              <a:t>What supports and services are critical to increase the likelihood that adult students succeed?</a:t>
            </a:r>
          </a:p>
          <a:p>
            <a:pPr marL="171450" indent="-171450">
              <a:buFontTx/>
              <a:buChar char="-"/>
            </a:pPr>
            <a:endParaRPr lang="en-US" baseline="0" dirty="0"/>
          </a:p>
          <a:p>
            <a:pPr marL="0" indent="0">
              <a:buFontTx/>
              <a:buNone/>
            </a:pPr>
            <a:r>
              <a:rPr lang="en-US" baseline="0" dirty="0"/>
              <a:t>Read slide</a:t>
            </a:r>
          </a:p>
          <a:p>
            <a:pPr marL="0" indent="0">
              <a:buFontTx/>
              <a:buNone/>
            </a:pPr>
            <a:endParaRPr lang="en-US" baseline="0" dirty="0"/>
          </a:p>
          <a:p>
            <a:pPr marL="0" indent="0">
              <a:buFontTx/>
              <a:buNone/>
            </a:pPr>
            <a:r>
              <a:rPr lang="en-US" baseline="0" dirty="0"/>
              <a:t>Phase II –  Now let’s do the work in five states. Enrollments beginning in fall 2018.</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Pulling in outside experts: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CCA</a:t>
            </a:r>
          </a:p>
          <a:p>
            <a:pPr marL="171450" indent="-171450">
              <a:buFont typeface="Arial" panose="020B0604020202020204" pitchFamily="34" charset="0"/>
              <a:buChar char="•"/>
            </a:pPr>
            <a:r>
              <a:rPr lang="en-US" baseline="0" dirty="0"/>
              <a:t>NASPAA</a:t>
            </a:r>
          </a:p>
          <a:p>
            <a:pPr marL="171450" indent="-171450">
              <a:buFont typeface="Arial" panose="020B0604020202020204" pitchFamily="34" charset="0"/>
              <a:buChar char="•"/>
            </a:pPr>
            <a:r>
              <a:rPr lang="en-US" baseline="0" dirty="0"/>
              <a:t>CLASP</a:t>
            </a:r>
          </a:p>
          <a:p>
            <a:pPr marL="171450" indent="-171450">
              <a:buFont typeface="Arial" panose="020B0604020202020204" pitchFamily="34" charset="0"/>
              <a:buChar char="•"/>
            </a:pPr>
            <a:r>
              <a:rPr lang="en-US" baseline="0" dirty="0"/>
              <a:t>MDRC</a:t>
            </a:r>
          </a:p>
          <a:p>
            <a:pPr marL="171450" indent="-171450">
              <a:buFont typeface="Arial" panose="020B0604020202020204" pitchFamily="34" charset="0"/>
              <a:buChar char="•"/>
            </a:pPr>
            <a:r>
              <a:rPr lang="en-US" baseline="0" dirty="0"/>
              <a:t>VOX</a:t>
            </a:r>
          </a:p>
          <a:p>
            <a:pPr marL="171450" indent="-171450">
              <a:buFont typeface="Arial" panose="020B0604020202020204" pitchFamily="34" charset="0"/>
              <a:buChar char="•"/>
            </a:pPr>
            <a:r>
              <a:rPr lang="en-US" baseline="0" dirty="0"/>
              <a:t>Other states</a:t>
            </a:r>
          </a:p>
          <a:p>
            <a:pPr marL="171450" indent="-171450">
              <a:buFont typeface="Arial" panose="020B0604020202020204" pitchFamily="34" charset="0"/>
              <a:buChar char="•"/>
            </a:pPr>
            <a:br>
              <a:rPr lang="en-US" baseline="0" dirty="0"/>
            </a:br>
            <a:endParaRPr lang="en-US" baseline="0" dirty="0"/>
          </a:p>
          <a:p>
            <a:pPr marL="0" indent="0">
              <a:buFontTx/>
              <a:buNone/>
            </a:pPr>
            <a:endParaRPr lang="en-US" baseline="0" dirty="0"/>
          </a:p>
          <a:p>
            <a:pPr marL="0" indent="0">
              <a:buFontTx/>
              <a:buNone/>
            </a:pPr>
            <a:endParaRPr lang="en-US" baseline="0"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64D8D5A7-033D-4290-AE6F-C320844BFED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77742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Reasonable geographic coverage in the pilot states. </a:t>
            </a:r>
          </a:p>
          <a:p>
            <a:endParaRPr lang="en-US" i="1" dirty="0"/>
          </a:p>
          <a:p>
            <a:r>
              <a:rPr lang="en-US" i="1" dirty="0"/>
              <a:t>Another interesting facet from SHEEO’s perspective, is that these states provide a good variety of governance structure. Coordinating boards in Indiana and Washington. Governing boards with more authority in Maine and Oklahoma. And  in  MN we are working with a coordinating board and a governing board that oversees their community colleges.</a:t>
            </a:r>
          </a:p>
        </p:txBody>
      </p:sp>
      <p:sp>
        <p:nvSpPr>
          <p:cNvPr id="4" name="Slide Number Placeholder 3"/>
          <p:cNvSpPr>
            <a:spLocks noGrp="1"/>
          </p:cNvSpPr>
          <p:nvPr>
            <p:ph type="sldNum" sz="quarter" idx="10"/>
          </p:nvPr>
        </p:nvSpPr>
        <p:spPr/>
        <p:txBody>
          <a:bodyPr/>
          <a:lstStyle/>
          <a:p>
            <a:fld id="{738EF4EC-6DA2-44D2-8B65-9B7549ABF02C}" type="slidenum">
              <a:rPr lang="en-US" smtClean="0"/>
              <a:t>6</a:t>
            </a:fld>
            <a:endParaRPr lang="en-US"/>
          </a:p>
        </p:txBody>
      </p:sp>
    </p:spTree>
    <p:extLst>
      <p:ext uri="{BB962C8B-B14F-4D97-AF65-F5344CB8AC3E}">
        <p14:creationId xmlns:p14="http://schemas.microsoft.com/office/powerpoint/2010/main" val="167918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Currently at 45.8 percent attainment nationally. </a:t>
            </a:r>
            <a:r>
              <a:rPr lang="en-US" b="0" dirty="0"/>
              <a:t>-</a:t>
            </a:r>
            <a:r>
              <a:rPr lang="en-US" b="1" dirty="0"/>
              <a:t> </a:t>
            </a:r>
            <a:r>
              <a:rPr lang="en-US" i="1" dirty="0"/>
              <a:t>http://strongernation.luminafoundation.org/report/2017/#nation</a:t>
            </a:r>
          </a:p>
          <a:p>
            <a:endParaRPr lang="en-US" dirty="0"/>
          </a:p>
          <a:p>
            <a:r>
              <a:rPr lang="en-US" sz="1200" b="0" i="1" kern="1200" dirty="0">
                <a:solidFill>
                  <a:schemeClr val="tx1"/>
                </a:solidFill>
                <a:effectLst/>
                <a:latin typeface="+mn-lt"/>
                <a:ea typeface="+mn-ea"/>
                <a:cs typeface="+mn-cs"/>
              </a:rPr>
              <a:t>The nation faces an urgent and growing need for talent. To meet that need, many more people must earn college degrees, workforce certificates, industry certifications and other high-quality credentials. That’s why Lumina Foundation focuses on Goal 2025. We want to ensure that, by 2025, </a:t>
            </a:r>
            <a:r>
              <a:rPr lang="en-US" sz="1200" b="1" i="1" kern="1200" dirty="0">
                <a:solidFill>
                  <a:schemeClr val="tx1"/>
                </a:solidFill>
                <a:effectLst/>
                <a:latin typeface="+mn-lt"/>
                <a:ea typeface="+mn-ea"/>
                <a:cs typeface="+mn-cs"/>
              </a:rPr>
              <a:t>a system exists that is easy to navigate and has helped 60 percent of Americans earn credentials that prepare them for informed citizenship and for success in a global economy.</a:t>
            </a:r>
          </a:p>
          <a:p>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8EF4EC-6DA2-44D2-8B65-9B7549ABF02C}" type="slidenum">
              <a:rPr lang="en-US" smtClean="0"/>
              <a:t>7</a:t>
            </a:fld>
            <a:endParaRPr lang="en-US"/>
          </a:p>
        </p:txBody>
      </p:sp>
    </p:spTree>
    <p:extLst>
      <p:ext uri="{BB962C8B-B14F-4D97-AF65-F5344CB8AC3E}">
        <p14:creationId xmlns:p14="http://schemas.microsoft.com/office/powerpoint/2010/main" val="220517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kern="1200" dirty="0">
              <a:solidFill>
                <a:schemeClr val="tx1"/>
              </a:solidFill>
              <a:effectLst/>
              <a:latin typeface="+mn-lt"/>
              <a:ea typeface="+mn-ea"/>
              <a:cs typeface="+mn-cs"/>
            </a:endParaRPr>
          </a:p>
          <a:p>
            <a:pPr marL="0" marR="0" lvl="0" indent="0" algn="l" defTabSz="897212" rtl="0" eaLnBrk="1" fontAlgn="auto" latinLnBrk="0" hangingPunct="1">
              <a:lnSpc>
                <a:spcPct val="100000"/>
              </a:lnSpc>
              <a:spcBef>
                <a:spcPts val="0"/>
              </a:spcBef>
              <a:spcAft>
                <a:spcPts val="0"/>
              </a:spcAft>
              <a:buClrTx/>
              <a:buSzTx/>
              <a:buFontTx/>
              <a:buNone/>
              <a:tabLst/>
              <a:defRPr/>
            </a:pPr>
            <a:r>
              <a:rPr lang="en-US" dirty="0"/>
              <a:t>Over half of all states won’t meet their attainment goals without adult students</a:t>
            </a:r>
          </a:p>
          <a:p>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Pingel</a:t>
            </a:r>
            <a:r>
              <a:rPr lang="en-US" sz="1200" i="1" kern="1200" dirty="0">
                <a:solidFill>
                  <a:schemeClr val="tx1"/>
                </a:solidFill>
                <a:effectLst/>
                <a:latin typeface="+mn-lt"/>
                <a:ea typeface="+mn-ea"/>
                <a:cs typeface="+mn-cs"/>
              </a:rPr>
              <a:t>, Parker, &amp; </a:t>
            </a:r>
            <a:r>
              <a:rPr lang="en-US" sz="1200" i="1" kern="1200" dirty="0" err="1">
                <a:solidFill>
                  <a:schemeClr val="tx1"/>
                </a:solidFill>
                <a:effectLst/>
                <a:latin typeface="+mn-lt"/>
                <a:ea typeface="+mn-ea"/>
                <a:cs typeface="+mn-cs"/>
              </a:rPr>
              <a:t>Sisneros</a:t>
            </a:r>
            <a:r>
              <a:rPr lang="en-US" sz="1200" i="1" kern="1200" dirty="0">
                <a:solidFill>
                  <a:schemeClr val="tx1"/>
                </a:solidFill>
                <a:effectLst/>
                <a:latin typeface="+mn-lt"/>
                <a:ea typeface="+mn-ea"/>
                <a:cs typeface="+mn-cs"/>
              </a:rPr>
              <a:t>, 2016; </a:t>
            </a:r>
            <a:r>
              <a:rPr lang="en-US" sz="1200" i="1" kern="1200" dirty="0" err="1">
                <a:solidFill>
                  <a:schemeClr val="tx1"/>
                </a:solidFill>
                <a:effectLst/>
                <a:latin typeface="+mn-lt"/>
                <a:ea typeface="+mn-ea"/>
                <a:cs typeface="+mn-cs"/>
              </a:rPr>
              <a:t>Zanville</a:t>
            </a:r>
            <a:r>
              <a:rPr lang="en-US" sz="1200" i="1" kern="1200" dirty="0">
                <a:solidFill>
                  <a:schemeClr val="tx1"/>
                </a:solidFill>
                <a:effectLst/>
                <a:latin typeface="+mn-lt"/>
                <a:ea typeface="+mn-ea"/>
                <a:cs typeface="+mn-cs"/>
              </a:rPr>
              <a:t> et al., 2008). Free community college:  an approach to increase adult student success in postsecondary education.</a:t>
            </a:r>
            <a:endParaRPr lang="en-US" i="1" dirty="0"/>
          </a:p>
        </p:txBody>
      </p:sp>
      <p:sp>
        <p:nvSpPr>
          <p:cNvPr id="4" name="Slide Number Placeholder 3"/>
          <p:cNvSpPr>
            <a:spLocks noGrp="1"/>
          </p:cNvSpPr>
          <p:nvPr>
            <p:ph type="sldNum" sz="quarter" idx="10"/>
          </p:nvPr>
        </p:nvSpPr>
        <p:spPr/>
        <p:txBody>
          <a:bodyPr/>
          <a:lstStyle/>
          <a:p>
            <a:fld id="{738EF4EC-6DA2-44D2-8B65-9B7549ABF02C}" type="slidenum">
              <a:rPr lang="en-US" smtClean="0"/>
              <a:t>8</a:t>
            </a:fld>
            <a:endParaRPr lang="en-US"/>
          </a:p>
        </p:txBody>
      </p:sp>
    </p:spTree>
    <p:extLst>
      <p:ext uri="{BB962C8B-B14F-4D97-AF65-F5344CB8AC3E}">
        <p14:creationId xmlns:p14="http://schemas.microsoft.com/office/powerpoint/2010/main" val="157132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a:rPr>
              <a:t>I want to spend a little time on how this concept has evolved. Earlier I described how the original grant was meant to assess the  feasibility of adult promise programs. In 2016, this was really an out there idea. Traditional promise programs were being implemented in Tennessee and Oregon, and many states were considering doing so through legislation. ECS found about 30 states had some sort of legislative proposal to create a promise program for traditional students straight from high school.  </a:t>
            </a:r>
            <a:endParaRPr lang="en-US" dirty="0"/>
          </a:p>
        </p:txBody>
      </p:sp>
      <p:sp>
        <p:nvSpPr>
          <p:cNvPr id="4" name="Slide Number Placeholder 3"/>
          <p:cNvSpPr>
            <a:spLocks noGrp="1"/>
          </p:cNvSpPr>
          <p:nvPr>
            <p:ph type="sldNum" sz="quarter" idx="10"/>
          </p:nvPr>
        </p:nvSpPr>
        <p:spPr/>
        <p:txBody>
          <a:bodyPr/>
          <a:lstStyle/>
          <a:p>
            <a:fld id="{738EF4EC-6DA2-44D2-8B65-9B7549ABF02C}" type="slidenum">
              <a:rPr lang="en-US" smtClean="0"/>
              <a:t>9</a:t>
            </a:fld>
            <a:endParaRPr lang="en-US"/>
          </a:p>
        </p:txBody>
      </p:sp>
    </p:spTree>
    <p:extLst>
      <p:ext uri="{BB962C8B-B14F-4D97-AF65-F5344CB8AC3E}">
        <p14:creationId xmlns:p14="http://schemas.microsoft.com/office/powerpoint/2010/main" val="500729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HEEO005_PPT_Rd1_Cov.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 y="0"/>
            <a:ext cx="9142571" cy="6858000"/>
          </a:xfrm>
          <a:prstGeom prst="rect">
            <a:avLst/>
          </a:prstGeom>
        </p:spPr>
      </p:pic>
      <p:sp>
        <p:nvSpPr>
          <p:cNvPr id="2" name="Title 1"/>
          <p:cNvSpPr>
            <a:spLocks noGrp="1"/>
          </p:cNvSpPr>
          <p:nvPr>
            <p:ph type="ctrTitle"/>
          </p:nvPr>
        </p:nvSpPr>
        <p:spPr>
          <a:xfrm>
            <a:off x="1034431" y="2410561"/>
            <a:ext cx="7423833" cy="981643"/>
          </a:xfrm>
        </p:spPr>
        <p:txBody>
          <a:bodyPr anchor="b" anchorCtr="0"/>
          <a:lstStyle/>
          <a:p>
            <a:r>
              <a:rPr lang="en-US" dirty="0"/>
              <a:t>Click to edit Master title style</a:t>
            </a:r>
          </a:p>
        </p:txBody>
      </p:sp>
      <p:sp>
        <p:nvSpPr>
          <p:cNvPr id="3" name="Subtitle 2"/>
          <p:cNvSpPr>
            <a:spLocks noGrp="1"/>
          </p:cNvSpPr>
          <p:nvPr>
            <p:ph type="subTitle" idx="1"/>
          </p:nvPr>
        </p:nvSpPr>
        <p:spPr>
          <a:xfrm>
            <a:off x="1124629" y="3637413"/>
            <a:ext cx="6400800" cy="1752600"/>
          </a:xfrm>
        </p:spPr>
        <p:txBody>
          <a:bodyPr>
            <a:normAutofit/>
          </a:bodyPr>
          <a:lstStyle>
            <a:lvl1pPr marL="0" indent="0" algn="l">
              <a:buNone/>
              <a:defRPr sz="2000">
                <a:solidFill>
                  <a:srgbClr val="18786F"/>
                </a:solidFill>
              </a:defRPr>
            </a:lvl1pPr>
            <a:lvl2pPr marL="448059" indent="0" algn="ctr">
              <a:buNone/>
              <a:defRPr>
                <a:solidFill>
                  <a:schemeClr val="tx1">
                    <a:tint val="75000"/>
                  </a:schemeClr>
                </a:solidFill>
              </a:defRPr>
            </a:lvl2pPr>
            <a:lvl3pPr marL="897212" indent="0" algn="ctr">
              <a:buNone/>
              <a:defRPr>
                <a:solidFill>
                  <a:schemeClr val="tx1">
                    <a:tint val="75000"/>
                  </a:schemeClr>
                </a:solidFill>
              </a:defRPr>
            </a:lvl3pPr>
            <a:lvl4pPr marL="1345842" indent="0" algn="ctr">
              <a:buNone/>
              <a:defRPr>
                <a:solidFill>
                  <a:schemeClr val="tx1">
                    <a:tint val="75000"/>
                  </a:schemeClr>
                </a:solidFill>
              </a:defRPr>
            </a:lvl4pPr>
            <a:lvl5pPr marL="1794618" indent="0" algn="ctr">
              <a:buNone/>
              <a:defRPr>
                <a:solidFill>
                  <a:schemeClr val="tx1">
                    <a:tint val="75000"/>
                  </a:schemeClr>
                </a:solidFill>
              </a:defRPr>
            </a:lvl5pPr>
            <a:lvl6pPr marL="2243327" indent="0" algn="ctr">
              <a:buNone/>
              <a:defRPr>
                <a:solidFill>
                  <a:schemeClr val="tx1">
                    <a:tint val="75000"/>
                  </a:schemeClr>
                </a:solidFill>
              </a:defRPr>
            </a:lvl6pPr>
            <a:lvl7pPr marL="2691383" indent="0" algn="ctr">
              <a:buNone/>
              <a:defRPr>
                <a:solidFill>
                  <a:schemeClr val="tx1">
                    <a:tint val="75000"/>
                  </a:schemeClr>
                </a:solidFill>
              </a:defRPr>
            </a:lvl7pPr>
            <a:lvl8pPr marL="3139896" indent="0" algn="ctr">
              <a:buNone/>
              <a:defRPr>
                <a:solidFill>
                  <a:schemeClr val="tx1">
                    <a:tint val="75000"/>
                  </a:schemeClr>
                </a:solidFill>
              </a:defRPr>
            </a:lvl8pPr>
            <a:lvl9pPr marL="358862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89EDE66-9D95-944F-982D-3D9261F5CB6E}" type="datetimeFigureOut">
              <a:rPr lang="en-US" smtClean="0"/>
              <a:t>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300576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EDE66-9D95-944F-982D-3D9261F5CB6E}" type="datetimeFigureOut">
              <a:rPr lang="en-US" smtClean="0"/>
              <a:t>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184893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5763"/>
            <a:ext cx="4038600" cy="4070400"/>
          </a:xfrm>
        </p:spPr>
        <p:txBody>
          <a:bodyPr>
            <a:normAutofit/>
          </a:bodyPr>
          <a:lstStyle>
            <a:lvl1pPr>
              <a:defRPr sz="2000"/>
            </a:lvl1pPr>
            <a:lvl2pPr>
              <a:defRPr sz="2000"/>
            </a:lvl2pPr>
            <a:lvl3pPr>
              <a:defRPr sz="2000"/>
            </a:lvl3pPr>
            <a:lvl4pPr>
              <a:defRPr sz="2000"/>
            </a:lvl4pPr>
            <a:lvl5pPr>
              <a:defRPr sz="20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5763"/>
            <a:ext cx="4038600" cy="4070400"/>
          </a:xfrm>
        </p:spPr>
        <p:txBody>
          <a:bodyPr>
            <a:normAutofit/>
          </a:bodyPr>
          <a:lstStyle>
            <a:lvl1pPr>
              <a:defRPr sz="2000"/>
            </a:lvl1pPr>
            <a:lvl2pPr>
              <a:defRPr sz="2000"/>
            </a:lvl2pPr>
            <a:lvl3pPr>
              <a:defRPr sz="2000"/>
            </a:lvl3pPr>
            <a:lvl4pPr>
              <a:defRPr sz="2000"/>
            </a:lvl4pPr>
            <a:lvl5pPr>
              <a:defRPr sz="20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EDE66-9D95-944F-982D-3D9261F5CB6E}" type="datetimeFigureOut">
              <a:rPr lang="en-US" smtClean="0"/>
              <a:t>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008298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9EDE66-9D95-944F-982D-3D9261F5CB6E}" type="datetimeFigureOut">
              <a:rPr lang="en-US" smtClean="0"/>
              <a:t>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29152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EDE66-9D95-944F-982D-3D9261F5CB6E}" type="datetimeFigureOut">
              <a:rPr lang="en-US" smtClean="0"/>
              <a:t>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2338732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HEEO005_PPT_Rd1_Inside.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9" y="0"/>
            <a:ext cx="9142571" cy="6858000"/>
          </a:xfrm>
          <a:prstGeom prst="rect">
            <a:avLst/>
          </a:prstGeom>
        </p:spPr>
      </p:pic>
      <p:sp>
        <p:nvSpPr>
          <p:cNvPr id="2" name="Title Placeholder 1"/>
          <p:cNvSpPr>
            <a:spLocks noGrp="1"/>
          </p:cNvSpPr>
          <p:nvPr>
            <p:ph type="title"/>
          </p:nvPr>
        </p:nvSpPr>
        <p:spPr>
          <a:xfrm>
            <a:off x="457200" y="771788"/>
            <a:ext cx="8229600" cy="995907"/>
          </a:xfrm>
          <a:prstGeom prst="rect">
            <a:avLst/>
          </a:prstGeom>
        </p:spPr>
        <p:txBody>
          <a:bodyPr vert="horz" lIns="89916" tIns="45718" rIns="89916" bIns="45718"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5763"/>
            <a:ext cx="8229600" cy="4070400"/>
          </a:xfrm>
          <a:prstGeom prst="rect">
            <a:avLst/>
          </a:prstGeom>
        </p:spPr>
        <p:txBody>
          <a:bodyPr vert="horz" lIns="89916" tIns="45718" rIns="8991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8845" y="6436172"/>
            <a:ext cx="917591" cy="365125"/>
          </a:xfrm>
          <a:prstGeom prst="rect">
            <a:avLst/>
          </a:prstGeom>
        </p:spPr>
        <p:txBody>
          <a:bodyPr vert="horz" lIns="89916" tIns="45718" rIns="89916" bIns="45718" rtlCol="0" anchor="ctr"/>
          <a:lstStyle>
            <a:lvl1pPr algn="l">
              <a:defRPr sz="1200">
                <a:solidFill>
                  <a:schemeClr val="bg1"/>
                </a:solidFill>
              </a:defRPr>
            </a:lvl1pPr>
          </a:lstStyle>
          <a:p>
            <a:fld id="{B89EDE66-9D95-944F-982D-3D9261F5CB6E}" type="datetimeFigureOut">
              <a:rPr lang="en-US" smtClean="0"/>
              <a:pPr/>
              <a:t>1/30/2018</a:t>
            </a:fld>
            <a:endParaRPr lang="en-US" dirty="0"/>
          </a:p>
        </p:txBody>
      </p:sp>
      <p:sp>
        <p:nvSpPr>
          <p:cNvPr id="5" name="Footer Placeholder 4"/>
          <p:cNvSpPr>
            <a:spLocks noGrp="1"/>
          </p:cNvSpPr>
          <p:nvPr>
            <p:ph type="ftr" sz="quarter" idx="3"/>
          </p:nvPr>
        </p:nvSpPr>
        <p:spPr>
          <a:xfrm>
            <a:off x="1628544" y="6436172"/>
            <a:ext cx="5887055" cy="365125"/>
          </a:xfrm>
          <a:prstGeom prst="rect">
            <a:avLst/>
          </a:prstGeom>
        </p:spPr>
        <p:txBody>
          <a:bodyPr vert="horz" lIns="89916" tIns="45718" rIns="89916" bIns="45718"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751209" y="6436172"/>
            <a:ext cx="935595" cy="365125"/>
          </a:xfrm>
          <a:prstGeom prst="rect">
            <a:avLst/>
          </a:prstGeom>
        </p:spPr>
        <p:txBody>
          <a:bodyPr vert="horz" lIns="89916" tIns="45718" rIns="89916" bIns="45718" rtlCol="0" anchor="ctr"/>
          <a:lstStyle>
            <a:lvl1pPr algn="r">
              <a:defRPr sz="1200">
                <a:solidFill>
                  <a:schemeClr val="bg1"/>
                </a:solidFill>
              </a:defRPr>
            </a:lvl1pPr>
          </a:lstStyle>
          <a:p>
            <a:fld id="{8602FD71-8556-3D42-93E1-7A420FC57743}" type="slidenum">
              <a:rPr lang="en-US" smtClean="0"/>
              <a:pPr/>
              <a:t>‹#›</a:t>
            </a:fld>
            <a:endParaRPr lang="en-US"/>
          </a:p>
        </p:txBody>
      </p:sp>
    </p:spTree>
    <p:extLst>
      <p:ext uri="{BB962C8B-B14F-4D97-AF65-F5344CB8AC3E}">
        <p14:creationId xmlns:p14="http://schemas.microsoft.com/office/powerpoint/2010/main" val="1081137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48059" rtl="0" eaLnBrk="1" latinLnBrk="0" hangingPunct="1">
        <a:spcBef>
          <a:spcPct val="0"/>
        </a:spcBef>
        <a:buNone/>
        <a:defRPr sz="3100" b="1" kern="1200">
          <a:solidFill>
            <a:schemeClr val="tx1">
              <a:lumMod val="75000"/>
              <a:lumOff val="25000"/>
            </a:schemeClr>
          </a:solidFill>
          <a:latin typeface="+mj-lt"/>
          <a:ea typeface="+mj-ea"/>
          <a:cs typeface="+mj-cs"/>
        </a:defRPr>
      </a:lvl1pPr>
    </p:titleStyle>
    <p:bodyStyle>
      <a:lvl1pPr marL="336802" indent="-336802" algn="l" defTabSz="448059" rtl="0" eaLnBrk="1" latinLnBrk="0" hangingPunct="1">
        <a:spcBef>
          <a:spcPct val="20000"/>
        </a:spcBef>
        <a:buClr>
          <a:srgbClr val="33B3E1"/>
        </a:buClr>
        <a:buFont typeface="Arial"/>
        <a:buChar char="•"/>
        <a:defRPr sz="2800" kern="1200">
          <a:solidFill>
            <a:schemeClr val="tx1">
              <a:lumMod val="75000"/>
              <a:lumOff val="25000"/>
            </a:schemeClr>
          </a:solidFill>
          <a:latin typeface="+mn-lt"/>
          <a:ea typeface="+mn-ea"/>
          <a:cs typeface="+mn-cs"/>
        </a:defRPr>
      </a:lvl1pPr>
      <a:lvl2pPr marL="729128" indent="-280670" algn="l" defTabSz="448059" rtl="0" eaLnBrk="1" latinLnBrk="0" hangingPunct="1">
        <a:spcBef>
          <a:spcPct val="20000"/>
        </a:spcBef>
        <a:buClr>
          <a:srgbClr val="33B3E1"/>
        </a:buClr>
        <a:buFont typeface="Arial"/>
        <a:buChar char="–"/>
        <a:defRPr sz="2500" kern="1200">
          <a:solidFill>
            <a:schemeClr val="tx1">
              <a:lumMod val="75000"/>
              <a:lumOff val="25000"/>
            </a:schemeClr>
          </a:solidFill>
          <a:latin typeface="+mn-lt"/>
          <a:ea typeface="+mn-ea"/>
          <a:cs typeface="+mn-cs"/>
        </a:defRPr>
      </a:lvl2pPr>
      <a:lvl3pPr marL="1121663" indent="-224536" algn="l" defTabSz="448059" rtl="0" eaLnBrk="1" latinLnBrk="0" hangingPunct="1">
        <a:spcBef>
          <a:spcPct val="20000"/>
        </a:spcBef>
        <a:buClr>
          <a:srgbClr val="33B3E1"/>
        </a:buClr>
        <a:buFont typeface="Arial"/>
        <a:buChar char="•"/>
        <a:defRPr sz="2300" kern="1200">
          <a:solidFill>
            <a:schemeClr val="tx1">
              <a:lumMod val="75000"/>
              <a:lumOff val="25000"/>
            </a:schemeClr>
          </a:solidFill>
          <a:latin typeface="+mn-lt"/>
          <a:ea typeface="+mn-ea"/>
          <a:cs typeface="+mn-cs"/>
        </a:defRPr>
      </a:lvl3pPr>
      <a:lvl4pPr marL="1569723" indent="-224536" algn="l" defTabSz="448059" rtl="0" eaLnBrk="1" latinLnBrk="0" hangingPunct="1">
        <a:spcBef>
          <a:spcPct val="20000"/>
        </a:spcBef>
        <a:buClr>
          <a:srgbClr val="33B3E1"/>
        </a:buClr>
        <a:buFont typeface="Arial"/>
        <a:buChar char="–"/>
        <a:defRPr sz="1900" kern="1200">
          <a:solidFill>
            <a:schemeClr val="tx1">
              <a:lumMod val="75000"/>
              <a:lumOff val="25000"/>
            </a:schemeClr>
          </a:solidFill>
          <a:latin typeface="+mn-lt"/>
          <a:ea typeface="+mn-ea"/>
          <a:cs typeface="+mn-cs"/>
        </a:defRPr>
      </a:lvl4pPr>
      <a:lvl5pPr marL="2018538" indent="-224536" algn="l" defTabSz="448059" rtl="0" eaLnBrk="1" latinLnBrk="0" hangingPunct="1">
        <a:spcBef>
          <a:spcPct val="20000"/>
        </a:spcBef>
        <a:buClr>
          <a:srgbClr val="33B3E1"/>
        </a:buClr>
        <a:buFont typeface="Arial"/>
        <a:buChar char="»"/>
        <a:defRPr sz="1900" kern="1200">
          <a:solidFill>
            <a:schemeClr val="tx1">
              <a:lumMod val="75000"/>
              <a:lumOff val="25000"/>
            </a:schemeClr>
          </a:solidFill>
          <a:latin typeface="+mn-lt"/>
          <a:ea typeface="+mn-ea"/>
          <a:cs typeface="+mn-cs"/>
        </a:defRPr>
      </a:lvl5pPr>
      <a:lvl6pPr marL="2467266" indent="-224536" algn="l" defTabSz="448059" rtl="0" eaLnBrk="1" latinLnBrk="0" hangingPunct="1">
        <a:spcBef>
          <a:spcPct val="20000"/>
        </a:spcBef>
        <a:buFont typeface="Arial"/>
        <a:buChar char="•"/>
        <a:defRPr sz="2000" kern="1200">
          <a:solidFill>
            <a:schemeClr val="tx1"/>
          </a:solidFill>
          <a:latin typeface="+mn-lt"/>
          <a:ea typeface="+mn-ea"/>
          <a:cs typeface="+mn-cs"/>
        </a:defRPr>
      </a:lvl6pPr>
      <a:lvl7pPr marL="2915950" indent="-224536" algn="l" defTabSz="448059" rtl="0" eaLnBrk="1" latinLnBrk="0" hangingPunct="1">
        <a:spcBef>
          <a:spcPct val="20000"/>
        </a:spcBef>
        <a:buFont typeface="Arial"/>
        <a:buChar char="•"/>
        <a:defRPr sz="2000" kern="1200">
          <a:solidFill>
            <a:schemeClr val="tx1"/>
          </a:solidFill>
          <a:latin typeface="+mn-lt"/>
          <a:ea typeface="+mn-ea"/>
          <a:cs typeface="+mn-cs"/>
        </a:defRPr>
      </a:lvl7pPr>
      <a:lvl8pPr marL="3364643" indent="-224536" algn="l" defTabSz="448059" rtl="0" eaLnBrk="1" latinLnBrk="0" hangingPunct="1">
        <a:spcBef>
          <a:spcPct val="20000"/>
        </a:spcBef>
        <a:buFont typeface="Arial"/>
        <a:buChar char="•"/>
        <a:defRPr sz="2000" kern="1200">
          <a:solidFill>
            <a:schemeClr val="tx1"/>
          </a:solidFill>
          <a:latin typeface="+mn-lt"/>
          <a:ea typeface="+mn-ea"/>
          <a:cs typeface="+mn-cs"/>
        </a:defRPr>
      </a:lvl8pPr>
      <a:lvl9pPr marL="3813047" indent="-224536" algn="l" defTabSz="448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059" rtl="0" eaLnBrk="1" latinLnBrk="0" hangingPunct="1">
        <a:defRPr sz="1900" kern="1200">
          <a:solidFill>
            <a:schemeClr val="tx1"/>
          </a:solidFill>
          <a:latin typeface="+mn-lt"/>
          <a:ea typeface="+mn-ea"/>
          <a:cs typeface="+mn-cs"/>
        </a:defRPr>
      </a:lvl1pPr>
      <a:lvl2pPr marL="448059" algn="l" defTabSz="448059" rtl="0" eaLnBrk="1" latinLnBrk="0" hangingPunct="1">
        <a:defRPr sz="1900" kern="1200">
          <a:solidFill>
            <a:schemeClr val="tx1"/>
          </a:solidFill>
          <a:latin typeface="+mn-lt"/>
          <a:ea typeface="+mn-ea"/>
          <a:cs typeface="+mn-cs"/>
        </a:defRPr>
      </a:lvl2pPr>
      <a:lvl3pPr marL="897212" algn="l" defTabSz="448059" rtl="0" eaLnBrk="1" latinLnBrk="0" hangingPunct="1">
        <a:defRPr sz="1900" kern="1200">
          <a:solidFill>
            <a:schemeClr val="tx1"/>
          </a:solidFill>
          <a:latin typeface="+mn-lt"/>
          <a:ea typeface="+mn-ea"/>
          <a:cs typeface="+mn-cs"/>
        </a:defRPr>
      </a:lvl3pPr>
      <a:lvl4pPr marL="1345842" algn="l" defTabSz="448059" rtl="0" eaLnBrk="1" latinLnBrk="0" hangingPunct="1">
        <a:defRPr sz="1900" kern="1200">
          <a:solidFill>
            <a:schemeClr val="tx1"/>
          </a:solidFill>
          <a:latin typeface="+mn-lt"/>
          <a:ea typeface="+mn-ea"/>
          <a:cs typeface="+mn-cs"/>
        </a:defRPr>
      </a:lvl4pPr>
      <a:lvl5pPr marL="1794618" algn="l" defTabSz="448059" rtl="0" eaLnBrk="1" latinLnBrk="0" hangingPunct="1">
        <a:defRPr sz="1900" kern="1200">
          <a:solidFill>
            <a:schemeClr val="tx1"/>
          </a:solidFill>
          <a:latin typeface="+mn-lt"/>
          <a:ea typeface="+mn-ea"/>
          <a:cs typeface="+mn-cs"/>
        </a:defRPr>
      </a:lvl5pPr>
      <a:lvl6pPr marL="2243327" algn="l" defTabSz="448059" rtl="0" eaLnBrk="1" latinLnBrk="0" hangingPunct="1">
        <a:defRPr sz="1900" kern="1200">
          <a:solidFill>
            <a:schemeClr val="tx1"/>
          </a:solidFill>
          <a:latin typeface="+mn-lt"/>
          <a:ea typeface="+mn-ea"/>
          <a:cs typeface="+mn-cs"/>
        </a:defRPr>
      </a:lvl6pPr>
      <a:lvl7pPr marL="2691383" algn="l" defTabSz="448059" rtl="0" eaLnBrk="1" latinLnBrk="0" hangingPunct="1">
        <a:defRPr sz="1900" kern="1200">
          <a:solidFill>
            <a:schemeClr val="tx1"/>
          </a:solidFill>
          <a:latin typeface="+mn-lt"/>
          <a:ea typeface="+mn-ea"/>
          <a:cs typeface="+mn-cs"/>
        </a:defRPr>
      </a:lvl7pPr>
      <a:lvl8pPr marL="3139896" algn="l" defTabSz="448059" rtl="0" eaLnBrk="1" latinLnBrk="0" hangingPunct="1">
        <a:defRPr sz="1900" kern="1200">
          <a:solidFill>
            <a:schemeClr val="tx1"/>
          </a:solidFill>
          <a:latin typeface="+mn-lt"/>
          <a:ea typeface="+mn-ea"/>
          <a:cs typeface="+mn-cs"/>
        </a:defRPr>
      </a:lvl8pPr>
      <a:lvl9pPr marL="3588624" algn="l" defTabSz="44805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sheeo.org/sites/default/files/Adult%20Promise%20Design%20Template.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acarlson@sheeo.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400" dirty="0"/>
              <a:t>Adult Promise Project: Implementing and Financing State Efforts to Improve Adult Learner Attainment</a:t>
            </a:r>
          </a:p>
        </p:txBody>
      </p:sp>
      <p:sp>
        <p:nvSpPr>
          <p:cNvPr id="3" name="Subtitle 2"/>
          <p:cNvSpPr>
            <a:spLocks noGrp="1"/>
          </p:cNvSpPr>
          <p:nvPr>
            <p:ph type="subTitle" idx="1"/>
          </p:nvPr>
        </p:nvSpPr>
        <p:spPr/>
        <p:txBody>
          <a:bodyPr/>
          <a:lstStyle/>
          <a:p>
            <a:r>
              <a:rPr lang="en-US" dirty="0"/>
              <a:t>Andy Carlson</a:t>
            </a:r>
          </a:p>
          <a:p>
            <a:r>
              <a:rPr lang="en-US" dirty="0"/>
              <a:t>January 28, 2018 </a:t>
            </a:r>
          </a:p>
          <a:p>
            <a:endParaRPr lang="en-US" dirty="0"/>
          </a:p>
          <a:p>
            <a:pPr algn="ctr"/>
            <a:r>
              <a:rPr lang="en-US" dirty="0"/>
              <a:t>With generous support from Lumina Foundation</a:t>
            </a:r>
          </a:p>
          <a:p>
            <a:pPr algn="ct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928" y="1180540"/>
            <a:ext cx="2886613" cy="905905"/>
          </a:xfrm>
          <a:prstGeom prst="rect">
            <a:avLst/>
          </a:prstGeom>
        </p:spPr>
      </p:pic>
    </p:spTree>
    <p:extLst>
      <p:ext uri="{BB962C8B-B14F-4D97-AF65-F5344CB8AC3E}">
        <p14:creationId xmlns:p14="http://schemas.microsoft.com/office/powerpoint/2010/main" val="183157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823C-04D2-4AE2-B217-1F1CE55460F8}"/>
              </a:ext>
            </a:extLst>
          </p:cNvPr>
          <p:cNvSpPr>
            <a:spLocks noGrp="1"/>
          </p:cNvSpPr>
          <p:nvPr>
            <p:ph type="title"/>
          </p:nvPr>
        </p:nvSpPr>
        <p:spPr/>
        <p:txBody>
          <a:bodyPr/>
          <a:lstStyle/>
          <a:p>
            <a:r>
              <a:rPr lang="en-US" dirty="0"/>
              <a:t>The quintessential promise program</a:t>
            </a:r>
          </a:p>
        </p:txBody>
      </p:sp>
      <p:sp>
        <p:nvSpPr>
          <p:cNvPr id="3" name="Content Placeholder 2">
            <a:extLst>
              <a:ext uri="{FF2B5EF4-FFF2-40B4-BE49-F238E27FC236}">
                <a16:creationId xmlns:a16="http://schemas.microsoft.com/office/drawing/2014/main" id="{DC1AB8A0-6009-4575-8AF3-4DE8182D4B81}"/>
              </a:ext>
            </a:extLst>
          </p:cNvPr>
          <p:cNvSpPr>
            <a:spLocks noGrp="1"/>
          </p:cNvSpPr>
          <p:nvPr>
            <p:ph idx="1"/>
          </p:nvPr>
        </p:nvSpPr>
        <p:spPr/>
        <p:txBody>
          <a:bodyPr/>
          <a:lstStyle/>
          <a:p>
            <a:r>
              <a:rPr lang="en-US" dirty="0"/>
              <a:t>Tennessee Promise</a:t>
            </a:r>
          </a:p>
          <a:p>
            <a:pPr lvl="1"/>
            <a:r>
              <a:rPr lang="en-US" dirty="0"/>
              <a:t>Geared towards traditional-aged students who enroll while in high school and meet eligibility requirements</a:t>
            </a:r>
          </a:p>
          <a:p>
            <a:pPr lvl="1"/>
            <a:r>
              <a:rPr lang="en-US" dirty="0"/>
              <a:t>Guaranteed free tuition and mandatory fees through last dollar scholarship after Pell and other state aid.</a:t>
            </a:r>
          </a:p>
          <a:p>
            <a:pPr lvl="1"/>
            <a:r>
              <a:rPr lang="en-US" dirty="0"/>
              <a:t>Scholarship must be used at 13 CCs or 27 technical colleges</a:t>
            </a:r>
          </a:p>
        </p:txBody>
      </p:sp>
    </p:spTree>
    <p:extLst>
      <p:ext uri="{BB962C8B-B14F-4D97-AF65-F5344CB8AC3E}">
        <p14:creationId xmlns:p14="http://schemas.microsoft.com/office/powerpoint/2010/main" val="3381304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BA14-138A-4B1A-9C2F-5AA84446C3B3}"/>
              </a:ext>
            </a:extLst>
          </p:cNvPr>
          <p:cNvSpPr>
            <a:spLocks noGrp="1"/>
          </p:cNvSpPr>
          <p:nvPr>
            <p:ph type="title"/>
          </p:nvPr>
        </p:nvSpPr>
        <p:spPr/>
        <p:txBody>
          <a:bodyPr/>
          <a:lstStyle/>
          <a:p>
            <a:r>
              <a:rPr lang="en-US" dirty="0"/>
              <a:t>More than a last dollar scholarship</a:t>
            </a:r>
          </a:p>
        </p:txBody>
      </p:sp>
      <p:sp>
        <p:nvSpPr>
          <p:cNvPr id="3" name="Content Placeholder 2">
            <a:extLst>
              <a:ext uri="{FF2B5EF4-FFF2-40B4-BE49-F238E27FC236}">
                <a16:creationId xmlns:a16="http://schemas.microsoft.com/office/drawing/2014/main" id="{2B857570-97BB-4ACC-AA87-CF2A81A1643A}"/>
              </a:ext>
            </a:extLst>
          </p:cNvPr>
          <p:cNvSpPr>
            <a:spLocks noGrp="1"/>
          </p:cNvSpPr>
          <p:nvPr>
            <p:ph idx="1"/>
          </p:nvPr>
        </p:nvSpPr>
        <p:spPr/>
        <p:txBody>
          <a:bodyPr/>
          <a:lstStyle/>
          <a:p>
            <a:r>
              <a:rPr lang="en-US" dirty="0"/>
              <a:t>It’s the message that matters</a:t>
            </a:r>
          </a:p>
          <a:p>
            <a:pPr lvl="1"/>
            <a:r>
              <a:rPr lang="en-US" dirty="0"/>
              <a:t>Most students already receive sufficient Pell awards to cover tuition</a:t>
            </a:r>
          </a:p>
          <a:p>
            <a:pPr marL="448458" lvl="1" indent="0">
              <a:buNone/>
            </a:pPr>
            <a:endParaRPr lang="en-US" dirty="0"/>
          </a:p>
          <a:p>
            <a:r>
              <a:rPr lang="en-US" dirty="0"/>
              <a:t>Mentoring component</a:t>
            </a:r>
          </a:p>
          <a:p>
            <a:pPr lvl="1"/>
            <a:r>
              <a:rPr lang="en-US" dirty="0"/>
              <a:t>Volunteer mentors help student navigate the admissions process</a:t>
            </a:r>
          </a:p>
        </p:txBody>
      </p:sp>
    </p:spTree>
    <p:extLst>
      <p:ext uri="{BB962C8B-B14F-4D97-AF65-F5344CB8AC3E}">
        <p14:creationId xmlns:p14="http://schemas.microsoft.com/office/powerpoint/2010/main" val="110244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disconnect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2746" y="1308538"/>
            <a:ext cx="4602641" cy="567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067" y="2096842"/>
            <a:ext cx="3304174" cy="1384995"/>
          </a:xfrm>
          <a:prstGeom prst="rect">
            <a:avLst/>
          </a:prstGeom>
        </p:spPr>
        <p:txBody>
          <a:bodyPr wrap="square">
            <a:spAutoFit/>
          </a:bodyPr>
          <a:lstStyle/>
          <a:p>
            <a:r>
              <a:rPr lang="en-US" sz="2800" b="1" dirty="0">
                <a:solidFill>
                  <a:prstClr val="black"/>
                </a:solidFill>
              </a:rPr>
              <a:t>Need to serve adult students to reach attainment goals</a:t>
            </a:r>
          </a:p>
        </p:txBody>
      </p:sp>
      <p:sp>
        <p:nvSpPr>
          <p:cNvPr id="5" name="Rectangle 4"/>
          <p:cNvSpPr/>
          <p:nvPr/>
        </p:nvSpPr>
        <p:spPr>
          <a:xfrm>
            <a:off x="5990896" y="4466595"/>
            <a:ext cx="3153104" cy="954107"/>
          </a:xfrm>
          <a:prstGeom prst="rect">
            <a:avLst/>
          </a:prstGeom>
        </p:spPr>
        <p:txBody>
          <a:bodyPr wrap="square">
            <a:spAutoFit/>
          </a:bodyPr>
          <a:lstStyle/>
          <a:p>
            <a:r>
              <a:rPr lang="en-US" sz="2800" b="1" dirty="0">
                <a:solidFill>
                  <a:prstClr val="black"/>
                </a:solidFill>
              </a:rPr>
              <a:t>Original promise-type programs</a:t>
            </a:r>
          </a:p>
        </p:txBody>
      </p:sp>
    </p:spTree>
    <p:extLst>
      <p:ext uri="{BB962C8B-B14F-4D97-AF65-F5344CB8AC3E}">
        <p14:creationId xmlns:p14="http://schemas.microsoft.com/office/powerpoint/2010/main" val="64703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Reasons for the focus on traditional students with original promise programs</a:t>
            </a:r>
          </a:p>
        </p:txBody>
      </p:sp>
      <p:sp>
        <p:nvSpPr>
          <p:cNvPr id="5" name="Content Placeholder 4"/>
          <p:cNvSpPr>
            <a:spLocks noGrp="1"/>
          </p:cNvSpPr>
          <p:nvPr>
            <p:ph idx="1"/>
          </p:nvPr>
        </p:nvSpPr>
        <p:spPr/>
        <p:txBody>
          <a:bodyPr>
            <a:normAutofit/>
          </a:bodyPr>
          <a:lstStyle/>
          <a:p>
            <a:r>
              <a:rPr lang="en-US" sz="2400" dirty="0"/>
              <a:t>Exhausted aid eligibility / financial holds are a non-issue for students who have never attempted postsecondary education</a:t>
            </a:r>
          </a:p>
          <a:p>
            <a:pPr lvl="1"/>
            <a:r>
              <a:rPr lang="en-US" sz="2400" dirty="0"/>
              <a:t>Pell and state aid will cover the cost for many students, making promise programs for traditional students relatively inexpensive </a:t>
            </a:r>
          </a:p>
          <a:p>
            <a:r>
              <a:rPr lang="en-US" sz="2400" dirty="0"/>
              <a:t>High school students are a captive audience during outreach and enrollment processes</a:t>
            </a:r>
          </a:p>
          <a:p>
            <a:r>
              <a:rPr lang="en-US" sz="2400" dirty="0"/>
              <a:t>Misunderstanding about today’s typical college student</a:t>
            </a:r>
          </a:p>
          <a:p>
            <a:pPr lvl="1"/>
            <a:r>
              <a:rPr lang="en-US" sz="2400" dirty="0"/>
              <a:t>40% are actually 25 and older</a:t>
            </a:r>
          </a:p>
          <a:p>
            <a:pPr marL="457200" lvl="1" indent="0">
              <a:buNone/>
            </a:pPr>
            <a:endParaRPr lang="en-US" sz="2400" dirty="0"/>
          </a:p>
          <a:p>
            <a:endParaRPr lang="en-US" dirty="0"/>
          </a:p>
        </p:txBody>
      </p:sp>
    </p:spTree>
    <p:extLst>
      <p:ext uri="{BB962C8B-B14F-4D97-AF65-F5344CB8AC3E}">
        <p14:creationId xmlns:p14="http://schemas.microsoft.com/office/powerpoint/2010/main" val="239430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2048-4BB6-43BD-9CE8-6DE37183AE7C}"/>
              </a:ext>
            </a:extLst>
          </p:cNvPr>
          <p:cNvSpPr>
            <a:spLocks noGrp="1"/>
          </p:cNvSpPr>
          <p:nvPr>
            <p:ph type="title"/>
          </p:nvPr>
        </p:nvSpPr>
        <p:spPr/>
        <p:txBody>
          <a:bodyPr/>
          <a:lstStyle/>
          <a:p>
            <a:r>
              <a:rPr lang="en-US" dirty="0"/>
              <a:t>Shift and momentum building</a:t>
            </a:r>
          </a:p>
        </p:txBody>
      </p:sp>
      <p:sp>
        <p:nvSpPr>
          <p:cNvPr id="3" name="Content Placeholder 2">
            <a:extLst>
              <a:ext uri="{FF2B5EF4-FFF2-40B4-BE49-F238E27FC236}">
                <a16:creationId xmlns:a16="http://schemas.microsoft.com/office/drawing/2014/main" id="{A2B1D2A9-6CD4-48AF-B24E-A3A408D80B9D}"/>
              </a:ext>
            </a:extLst>
          </p:cNvPr>
          <p:cNvSpPr>
            <a:spLocks noGrp="1"/>
          </p:cNvSpPr>
          <p:nvPr>
            <p:ph idx="1"/>
          </p:nvPr>
        </p:nvSpPr>
        <p:spPr/>
        <p:txBody>
          <a:bodyPr/>
          <a:lstStyle/>
          <a:p>
            <a:r>
              <a:rPr lang="en-US" dirty="0"/>
              <a:t>Mississippi</a:t>
            </a:r>
          </a:p>
          <a:p>
            <a:r>
              <a:rPr lang="en-US" dirty="0"/>
              <a:t>Tennessee</a:t>
            </a:r>
          </a:p>
          <a:p>
            <a:r>
              <a:rPr lang="en-US" dirty="0"/>
              <a:t>Indiana</a:t>
            </a:r>
          </a:p>
          <a:p>
            <a:r>
              <a:rPr lang="en-US" dirty="0"/>
              <a:t>Hawaii</a:t>
            </a:r>
          </a:p>
          <a:p>
            <a:r>
              <a:rPr lang="en-US" dirty="0"/>
              <a:t>Rhode Island</a:t>
            </a:r>
          </a:p>
          <a:p>
            <a:pPr marL="0" indent="0">
              <a:buNone/>
            </a:pPr>
            <a:endParaRPr lang="en-US" dirty="0"/>
          </a:p>
        </p:txBody>
      </p:sp>
      <p:pic>
        <p:nvPicPr>
          <p:cNvPr id="4" name="Picture 3">
            <a:extLst>
              <a:ext uri="{FF2B5EF4-FFF2-40B4-BE49-F238E27FC236}">
                <a16:creationId xmlns:a16="http://schemas.microsoft.com/office/drawing/2014/main" id="{D0C46743-BD05-4E7A-8CD6-D3F718CF5F44}"/>
              </a:ext>
            </a:extLst>
          </p:cNvPr>
          <p:cNvPicPr>
            <a:picLocks noChangeAspect="1"/>
          </p:cNvPicPr>
          <p:nvPr/>
        </p:nvPicPr>
        <p:blipFill rotWithShape="1">
          <a:blip r:embed="rId3">
            <a:extLst>
              <a:ext uri="{28A0092B-C50C-407E-A947-70E740481C1C}">
                <a14:useLocalDpi xmlns:a14="http://schemas.microsoft.com/office/drawing/2010/main" val="0"/>
              </a:ext>
            </a:extLst>
          </a:blip>
          <a:srcRect l="11787" b="13333"/>
          <a:stretch/>
        </p:blipFill>
        <p:spPr>
          <a:xfrm>
            <a:off x="3032975" y="1959569"/>
            <a:ext cx="5653825" cy="3861936"/>
          </a:xfrm>
          <a:prstGeom prst="rect">
            <a:avLst/>
          </a:prstGeom>
        </p:spPr>
      </p:pic>
    </p:spTree>
    <p:extLst>
      <p:ext uri="{BB962C8B-B14F-4D97-AF65-F5344CB8AC3E}">
        <p14:creationId xmlns:p14="http://schemas.microsoft.com/office/powerpoint/2010/main" val="2800169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But challenges remain</a:t>
            </a:r>
          </a:p>
        </p:txBody>
      </p:sp>
      <p:sp>
        <p:nvSpPr>
          <p:cNvPr id="6" name="Content Placeholder 5"/>
          <p:cNvSpPr>
            <a:spLocks noGrp="1"/>
          </p:cNvSpPr>
          <p:nvPr>
            <p:ph idx="1"/>
          </p:nvPr>
        </p:nvSpPr>
        <p:spPr/>
        <p:txBody>
          <a:bodyPr>
            <a:normAutofit fontScale="92500"/>
          </a:bodyPr>
          <a:lstStyle/>
          <a:p>
            <a:r>
              <a:rPr lang="en-US" sz="2400" dirty="0"/>
              <a:t>Exhausted aid eligibility may drive up cost to provide last dollar scholarship</a:t>
            </a:r>
          </a:p>
          <a:p>
            <a:r>
              <a:rPr lang="en-US" sz="2400" dirty="0"/>
              <a:t>State and institutional buy-in</a:t>
            </a:r>
          </a:p>
          <a:p>
            <a:r>
              <a:rPr lang="en-US" sz="2400" dirty="0"/>
              <a:t>State financial aid policies and eligibility requirements</a:t>
            </a:r>
          </a:p>
          <a:p>
            <a:r>
              <a:rPr lang="en-US" sz="2400" dirty="0"/>
              <a:t>Satisfactory Academic Progress cannot be reset</a:t>
            </a:r>
          </a:p>
          <a:p>
            <a:r>
              <a:rPr lang="en-US" sz="2400" dirty="0"/>
              <a:t>Outreach challenges</a:t>
            </a:r>
          </a:p>
          <a:p>
            <a:r>
              <a:rPr lang="en-US" sz="2400" dirty="0"/>
              <a:t>Cost to tailor services to adult students or expand hours to meet adult student schedules</a:t>
            </a:r>
          </a:p>
          <a:p>
            <a:pPr marL="0" indent="0">
              <a:buNone/>
            </a:pPr>
            <a:endParaRPr lang="en-US" sz="2400" dirty="0"/>
          </a:p>
          <a:p>
            <a:pPr marL="0" indent="0">
              <a:buNone/>
            </a:pPr>
            <a:r>
              <a:rPr lang="en-US" sz="2400" b="1" dirty="0"/>
              <a:t>Is the “some college, no degree” student really a </a:t>
            </a:r>
            <a:r>
              <a:rPr lang="en-US" sz="2400" b="1" i="1" dirty="0"/>
              <a:t>low hanging fruit</a:t>
            </a:r>
            <a:r>
              <a:rPr lang="en-US" sz="2400" b="1" dirty="0"/>
              <a:t>? </a:t>
            </a:r>
          </a:p>
          <a:p>
            <a:pPr marL="0" indent="0">
              <a:buNone/>
            </a:pPr>
            <a:endParaRPr lang="en-US" sz="2400" dirty="0">
              <a:solidFill>
                <a:srgbClr val="FF0000"/>
              </a:solidFill>
            </a:endParaRPr>
          </a:p>
          <a:p>
            <a:endParaRPr lang="en-US" dirty="0"/>
          </a:p>
          <a:p>
            <a:endParaRPr lang="en-US" dirty="0"/>
          </a:p>
        </p:txBody>
      </p:sp>
    </p:spTree>
    <p:extLst>
      <p:ext uri="{BB962C8B-B14F-4D97-AF65-F5344CB8AC3E}">
        <p14:creationId xmlns:p14="http://schemas.microsoft.com/office/powerpoint/2010/main" val="425653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BC48-DECD-4151-A174-96C418C9557C}"/>
              </a:ext>
            </a:extLst>
          </p:cNvPr>
          <p:cNvSpPr>
            <a:spLocks noGrp="1"/>
          </p:cNvSpPr>
          <p:nvPr>
            <p:ph type="title"/>
          </p:nvPr>
        </p:nvSpPr>
        <p:spPr/>
        <p:txBody>
          <a:bodyPr/>
          <a:lstStyle/>
          <a:p>
            <a:r>
              <a:rPr lang="en-US" dirty="0"/>
              <a:t>Design Template overview</a:t>
            </a:r>
          </a:p>
        </p:txBody>
      </p:sp>
      <p:sp>
        <p:nvSpPr>
          <p:cNvPr id="6" name="Content Placeholder 5">
            <a:extLst>
              <a:ext uri="{FF2B5EF4-FFF2-40B4-BE49-F238E27FC236}">
                <a16:creationId xmlns:a16="http://schemas.microsoft.com/office/drawing/2014/main" id="{B92E2E25-BFC5-4D9C-8EC4-AE40719DCBC2}"/>
              </a:ext>
            </a:extLst>
          </p:cNvPr>
          <p:cNvSpPr>
            <a:spLocks noGrp="1"/>
          </p:cNvSpPr>
          <p:nvPr>
            <p:ph idx="1"/>
          </p:nvPr>
        </p:nvSpPr>
        <p:spPr/>
        <p:txBody>
          <a:bodyPr>
            <a:normAutofit/>
          </a:bodyPr>
          <a:lstStyle/>
          <a:p>
            <a:r>
              <a:rPr lang="en-US" dirty="0"/>
              <a:t>Make the case to serve adult students</a:t>
            </a:r>
          </a:p>
          <a:p>
            <a:r>
              <a:rPr lang="en-US" dirty="0"/>
              <a:t>Estimate the cost of last dollar scholarship</a:t>
            </a:r>
          </a:p>
          <a:p>
            <a:r>
              <a:rPr lang="en-US" dirty="0"/>
              <a:t>Describe possible supports and services key to student success</a:t>
            </a:r>
          </a:p>
          <a:p>
            <a:r>
              <a:rPr lang="en-US" dirty="0"/>
              <a:t>Provide options for setting up pilot program parameters</a:t>
            </a:r>
          </a:p>
          <a:p>
            <a:endParaRPr lang="en-US" dirty="0"/>
          </a:p>
          <a:p>
            <a:pPr marL="0" indent="0" algn="ctr">
              <a:buNone/>
            </a:pPr>
            <a:r>
              <a:rPr lang="en-US" sz="1600" dirty="0">
                <a:hlinkClick r:id="rId2"/>
              </a:rPr>
              <a:t>http://www.sheeo.org/sites/default/files/Adult%20Promise%20Design%20Template.pdf</a:t>
            </a:r>
            <a:endParaRPr lang="en-US" sz="1600" dirty="0"/>
          </a:p>
          <a:p>
            <a:endParaRPr lang="en-US" dirty="0"/>
          </a:p>
        </p:txBody>
      </p:sp>
    </p:spTree>
    <p:extLst>
      <p:ext uri="{BB962C8B-B14F-4D97-AF65-F5344CB8AC3E}">
        <p14:creationId xmlns:p14="http://schemas.microsoft.com/office/powerpoint/2010/main" val="396381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754A771-B624-481E-8393-2D7C655DE8F6}"/>
              </a:ext>
            </a:extLst>
          </p:cNvPr>
          <p:cNvGraphicFramePr/>
          <p:nvPr>
            <p:extLst>
              <p:ext uri="{D42A27DB-BD31-4B8C-83A1-F6EECF244321}">
                <p14:modId xmlns:p14="http://schemas.microsoft.com/office/powerpoint/2010/main" val="4176961387"/>
              </p:ext>
            </p:extLst>
          </p:nvPr>
        </p:nvGraphicFramePr>
        <p:xfrm>
          <a:off x="785612" y="2163651"/>
          <a:ext cx="7688688" cy="3515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1669893-1A87-43AC-A61D-20BF457444D0}"/>
              </a:ext>
            </a:extLst>
          </p:cNvPr>
          <p:cNvSpPr>
            <a:spLocks noGrp="1"/>
          </p:cNvSpPr>
          <p:nvPr>
            <p:ph type="title"/>
          </p:nvPr>
        </p:nvSpPr>
        <p:spPr/>
        <p:txBody>
          <a:bodyPr/>
          <a:lstStyle/>
          <a:p>
            <a:r>
              <a:rPr lang="en-US" dirty="0"/>
              <a:t>Continuum of support for adult student success</a:t>
            </a:r>
          </a:p>
        </p:txBody>
      </p:sp>
    </p:spTree>
    <p:extLst>
      <p:ext uri="{BB962C8B-B14F-4D97-AF65-F5344CB8AC3E}">
        <p14:creationId xmlns:p14="http://schemas.microsoft.com/office/powerpoint/2010/main" val="105229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88CA-93B7-450A-BBBF-629075B97C8C}"/>
              </a:ext>
            </a:extLst>
          </p:cNvPr>
          <p:cNvSpPr>
            <a:spLocks noGrp="1"/>
          </p:cNvSpPr>
          <p:nvPr>
            <p:ph type="title"/>
          </p:nvPr>
        </p:nvSpPr>
        <p:spPr/>
        <p:txBody>
          <a:bodyPr>
            <a:normAutofit fontScale="90000"/>
          </a:bodyPr>
          <a:lstStyle/>
          <a:p>
            <a:r>
              <a:rPr lang="en-US" dirty="0"/>
              <a:t>Supports and services that resonate with pilot states</a:t>
            </a:r>
          </a:p>
        </p:txBody>
      </p:sp>
      <p:sp>
        <p:nvSpPr>
          <p:cNvPr id="3" name="Content Placeholder 2">
            <a:extLst>
              <a:ext uri="{FF2B5EF4-FFF2-40B4-BE49-F238E27FC236}">
                <a16:creationId xmlns:a16="http://schemas.microsoft.com/office/drawing/2014/main" id="{76B414A1-520B-44B6-98A0-748F7E607AC6}"/>
              </a:ext>
            </a:extLst>
          </p:cNvPr>
          <p:cNvSpPr>
            <a:spLocks noGrp="1"/>
          </p:cNvSpPr>
          <p:nvPr>
            <p:ph idx="1"/>
          </p:nvPr>
        </p:nvSpPr>
        <p:spPr/>
        <p:txBody>
          <a:bodyPr/>
          <a:lstStyle/>
          <a:p>
            <a:r>
              <a:rPr lang="en-US" dirty="0"/>
              <a:t>Targeted outreach and messaging</a:t>
            </a:r>
          </a:p>
          <a:p>
            <a:r>
              <a:rPr lang="en-US" dirty="0"/>
              <a:t>More intensive coaching over mentoring</a:t>
            </a:r>
          </a:p>
          <a:p>
            <a:r>
              <a:rPr lang="en-US" dirty="0"/>
              <a:t>Micro loans/debt forgiveness</a:t>
            </a:r>
          </a:p>
          <a:p>
            <a:r>
              <a:rPr lang="en-US" dirty="0"/>
              <a:t>Emergency aid programs</a:t>
            </a:r>
          </a:p>
          <a:p>
            <a:r>
              <a:rPr lang="en-US" dirty="0"/>
              <a:t>Financial literacy programming</a:t>
            </a:r>
          </a:p>
          <a:p>
            <a:r>
              <a:rPr lang="en-US" dirty="0"/>
              <a:t>Benefits access</a:t>
            </a:r>
          </a:p>
          <a:p>
            <a:r>
              <a:rPr lang="en-US" dirty="0"/>
              <a:t>Connections to workforce and economic needs</a:t>
            </a:r>
          </a:p>
          <a:p>
            <a:endParaRPr lang="en-US" dirty="0"/>
          </a:p>
          <a:p>
            <a:endParaRPr lang="en-US" dirty="0"/>
          </a:p>
        </p:txBody>
      </p:sp>
    </p:spTree>
    <p:extLst>
      <p:ext uri="{BB962C8B-B14F-4D97-AF65-F5344CB8AC3E}">
        <p14:creationId xmlns:p14="http://schemas.microsoft.com/office/powerpoint/2010/main" val="2323437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EE10-757F-4320-AC08-31D3234CB32C}"/>
              </a:ext>
            </a:extLst>
          </p:cNvPr>
          <p:cNvSpPr>
            <a:spLocks noGrp="1"/>
          </p:cNvSpPr>
          <p:nvPr>
            <p:ph type="title"/>
          </p:nvPr>
        </p:nvSpPr>
        <p:spPr/>
        <p:txBody>
          <a:bodyPr/>
          <a:lstStyle/>
          <a:p>
            <a:r>
              <a:rPr lang="en-US" dirty="0"/>
              <a:t>Program parameters (i.e., how to pilot)</a:t>
            </a:r>
          </a:p>
        </p:txBody>
      </p:sp>
      <p:sp>
        <p:nvSpPr>
          <p:cNvPr id="3" name="Content Placeholder 2">
            <a:extLst>
              <a:ext uri="{FF2B5EF4-FFF2-40B4-BE49-F238E27FC236}">
                <a16:creationId xmlns:a16="http://schemas.microsoft.com/office/drawing/2014/main" id="{72853396-00A7-4677-B681-7E7EB829A54C}"/>
              </a:ext>
            </a:extLst>
          </p:cNvPr>
          <p:cNvSpPr>
            <a:spLocks noGrp="1"/>
          </p:cNvSpPr>
          <p:nvPr>
            <p:ph idx="1"/>
          </p:nvPr>
        </p:nvSpPr>
        <p:spPr/>
        <p:txBody>
          <a:bodyPr/>
          <a:lstStyle/>
          <a:p>
            <a:r>
              <a:rPr lang="en-US" dirty="0"/>
              <a:t>Student type</a:t>
            </a:r>
          </a:p>
          <a:p>
            <a:pPr lvl="1"/>
            <a:r>
              <a:rPr lang="en-US" dirty="0"/>
              <a:t>Income caps (e.g., up to $75,000)</a:t>
            </a:r>
          </a:p>
          <a:p>
            <a:pPr lvl="1"/>
            <a:r>
              <a:rPr lang="en-US" dirty="0"/>
              <a:t>Prior credit requirements (e.g., 50% of degree requirements)</a:t>
            </a:r>
          </a:p>
          <a:p>
            <a:pPr lvl="1"/>
            <a:r>
              <a:rPr lang="en-US" dirty="0"/>
              <a:t>Age limits</a:t>
            </a:r>
          </a:p>
          <a:p>
            <a:pPr lvl="1"/>
            <a:r>
              <a:rPr lang="en-US" dirty="0"/>
              <a:t>Stop outs</a:t>
            </a:r>
          </a:p>
          <a:p>
            <a:r>
              <a:rPr lang="en-US" dirty="0"/>
              <a:t>Degree type (two-year, four-year, certificates)</a:t>
            </a:r>
          </a:p>
          <a:p>
            <a:r>
              <a:rPr lang="en-US" dirty="0"/>
              <a:t>Pilot institutions or statewide</a:t>
            </a:r>
          </a:p>
          <a:p>
            <a:pPr lvl="1"/>
            <a:endParaRPr lang="en-US" dirty="0"/>
          </a:p>
        </p:txBody>
      </p:sp>
    </p:spTree>
    <p:extLst>
      <p:ext uri="{BB962C8B-B14F-4D97-AF65-F5344CB8AC3E}">
        <p14:creationId xmlns:p14="http://schemas.microsoft.com/office/powerpoint/2010/main" val="165196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9132-4288-4BD8-8E1F-3F8B0E0AADC3}"/>
              </a:ext>
            </a:extLst>
          </p:cNvPr>
          <p:cNvSpPr>
            <a:spLocks noGrp="1"/>
          </p:cNvSpPr>
          <p:nvPr>
            <p:ph type="title"/>
          </p:nvPr>
        </p:nvSpPr>
        <p:spPr/>
        <p:txBody>
          <a:bodyPr/>
          <a:lstStyle/>
          <a:p>
            <a:r>
              <a:rPr lang="en-US" dirty="0"/>
              <a:t>Presentation overview</a:t>
            </a:r>
          </a:p>
        </p:txBody>
      </p:sp>
      <p:sp>
        <p:nvSpPr>
          <p:cNvPr id="3" name="Content Placeholder 2">
            <a:extLst>
              <a:ext uri="{FF2B5EF4-FFF2-40B4-BE49-F238E27FC236}">
                <a16:creationId xmlns:a16="http://schemas.microsoft.com/office/drawing/2014/main" id="{FF3463DB-1E0E-4164-94AD-51A33E47D969}"/>
              </a:ext>
            </a:extLst>
          </p:cNvPr>
          <p:cNvSpPr>
            <a:spLocks noGrp="1"/>
          </p:cNvSpPr>
          <p:nvPr>
            <p:ph idx="1"/>
          </p:nvPr>
        </p:nvSpPr>
        <p:spPr/>
        <p:txBody>
          <a:bodyPr>
            <a:normAutofit/>
          </a:bodyPr>
          <a:lstStyle/>
          <a:p>
            <a:r>
              <a:rPr lang="en-US" dirty="0"/>
              <a:t>About SHEEO</a:t>
            </a:r>
          </a:p>
          <a:p>
            <a:r>
              <a:rPr lang="en-US" dirty="0"/>
              <a:t>Project overview</a:t>
            </a:r>
          </a:p>
          <a:p>
            <a:r>
              <a:rPr lang="en-US" dirty="0"/>
              <a:t>Making the case</a:t>
            </a:r>
          </a:p>
          <a:p>
            <a:r>
              <a:rPr lang="en-US" dirty="0"/>
              <a:t>The evolution of a policy idea</a:t>
            </a:r>
          </a:p>
          <a:p>
            <a:r>
              <a:rPr lang="en-US" dirty="0"/>
              <a:t>Design Template overview</a:t>
            </a:r>
          </a:p>
          <a:p>
            <a:r>
              <a:rPr lang="en-US" dirty="0"/>
              <a:t>State pilot programs</a:t>
            </a:r>
          </a:p>
          <a:p>
            <a:endParaRPr lang="en-US" dirty="0"/>
          </a:p>
          <a:p>
            <a:endParaRPr lang="en-US" dirty="0"/>
          </a:p>
          <a:p>
            <a:endParaRPr lang="en-US" dirty="0"/>
          </a:p>
        </p:txBody>
      </p:sp>
    </p:spTree>
    <p:extLst>
      <p:ext uri="{BB962C8B-B14F-4D97-AF65-F5344CB8AC3E}">
        <p14:creationId xmlns:p14="http://schemas.microsoft.com/office/powerpoint/2010/main" val="64101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E111-F11F-4098-8103-EB7D0A3AAD71}"/>
              </a:ext>
            </a:extLst>
          </p:cNvPr>
          <p:cNvSpPr>
            <a:spLocks noGrp="1"/>
          </p:cNvSpPr>
          <p:nvPr>
            <p:ph type="title"/>
          </p:nvPr>
        </p:nvSpPr>
        <p:spPr/>
        <p:txBody>
          <a:bodyPr/>
          <a:lstStyle/>
          <a:p>
            <a:r>
              <a:rPr lang="en-US" dirty="0"/>
              <a:t>Maine</a:t>
            </a:r>
          </a:p>
        </p:txBody>
      </p:sp>
      <p:sp>
        <p:nvSpPr>
          <p:cNvPr id="3" name="Content Placeholder 2">
            <a:extLst>
              <a:ext uri="{FF2B5EF4-FFF2-40B4-BE49-F238E27FC236}">
                <a16:creationId xmlns:a16="http://schemas.microsoft.com/office/drawing/2014/main" id="{6DA9A12A-4B8C-4C66-9533-AE687ECC7CB2}"/>
              </a:ext>
            </a:extLst>
          </p:cNvPr>
          <p:cNvSpPr>
            <a:spLocks noGrp="1"/>
          </p:cNvSpPr>
          <p:nvPr>
            <p:ph idx="1"/>
          </p:nvPr>
        </p:nvSpPr>
        <p:spPr>
          <a:xfrm>
            <a:off x="457199" y="2055763"/>
            <a:ext cx="6226935" cy="4070400"/>
          </a:xfrm>
        </p:spPr>
        <p:txBody>
          <a:bodyPr/>
          <a:lstStyle/>
          <a:p>
            <a:r>
              <a:rPr lang="en-US" dirty="0"/>
              <a:t>Pilot program at TBD selected institutions </a:t>
            </a:r>
          </a:p>
          <a:p>
            <a:r>
              <a:rPr lang="en-US" dirty="0"/>
              <a:t>Recently adopted an attainment goal</a:t>
            </a:r>
          </a:p>
          <a:p>
            <a:r>
              <a:rPr lang="en-US" dirty="0"/>
              <a:t>Last dollar scholarship</a:t>
            </a:r>
          </a:p>
          <a:p>
            <a:r>
              <a:rPr lang="en-US" dirty="0"/>
              <a:t>Institutional debt forgiveness and financial counseling</a:t>
            </a:r>
          </a:p>
          <a:p>
            <a:r>
              <a:rPr lang="en-US" dirty="0"/>
              <a:t>Wrap-around student support services. Aligning institutional and local efforts</a:t>
            </a:r>
          </a:p>
          <a:p>
            <a:endParaRPr lang="en-US" dirty="0"/>
          </a:p>
          <a:p>
            <a:endParaRPr lang="en-US" dirty="0"/>
          </a:p>
        </p:txBody>
      </p:sp>
      <p:pic>
        <p:nvPicPr>
          <p:cNvPr id="4" name="Picture 3"/>
          <p:cNvPicPr>
            <a:picLocks noChangeAspect="1"/>
          </p:cNvPicPr>
          <p:nvPr/>
        </p:nvPicPr>
        <p:blipFill>
          <a:blip r:embed="rId3"/>
          <a:stretch>
            <a:fillRect/>
          </a:stretch>
        </p:blipFill>
        <p:spPr>
          <a:xfrm>
            <a:off x="7160654" y="952092"/>
            <a:ext cx="2630292" cy="2630292"/>
          </a:xfrm>
          <a:prstGeom prst="rect">
            <a:avLst/>
          </a:prstGeom>
        </p:spPr>
      </p:pic>
    </p:spTree>
    <p:extLst>
      <p:ext uri="{BB962C8B-B14F-4D97-AF65-F5344CB8AC3E}">
        <p14:creationId xmlns:p14="http://schemas.microsoft.com/office/powerpoint/2010/main" val="3429734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F274-1376-40EC-887E-372087FA2441}"/>
              </a:ext>
            </a:extLst>
          </p:cNvPr>
          <p:cNvSpPr>
            <a:spLocks noGrp="1"/>
          </p:cNvSpPr>
          <p:nvPr>
            <p:ph type="title"/>
          </p:nvPr>
        </p:nvSpPr>
        <p:spPr/>
        <p:txBody>
          <a:bodyPr/>
          <a:lstStyle/>
          <a:p>
            <a:r>
              <a:rPr lang="en-US" dirty="0"/>
              <a:t>Minnesota</a:t>
            </a:r>
          </a:p>
        </p:txBody>
      </p:sp>
      <p:sp>
        <p:nvSpPr>
          <p:cNvPr id="3" name="Content Placeholder 2">
            <a:extLst>
              <a:ext uri="{FF2B5EF4-FFF2-40B4-BE49-F238E27FC236}">
                <a16:creationId xmlns:a16="http://schemas.microsoft.com/office/drawing/2014/main" id="{96AA6165-9ECA-4E00-87DE-5634FE856CDE}"/>
              </a:ext>
            </a:extLst>
          </p:cNvPr>
          <p:cNvSpPr>
            <a:spLocks noGrp="1"/>
          </p:cNvSpPr>
          <p:nvPr>
            <p:ph idx="1"/>
          </p:nvPr>
        </p:nvSpPr>
        <p:spPr>
          <a:xfrm>
            <a:off x="457201" y="2055763"/>
            <a:ext cx="5930720" cy="4070400"/>
          </a:xfrm>
        </p:spPr>
        <p:txBody>
          <a:bodyPr>
            <a:normAutofit fontScale="85000" lnSpcReduction="20000"/>
          </a:bodyPr>
          <a:lstStyle/>
          <a:p>
            <a:r>
              <a:rPr lang="en-US" dirty="0"/>
              <a:t>Pilot program at four community colleges</a:t>
            </a:r>
          </a:p>
          <a:p>
            <a:pPr lvl="1"/>
            <a:r>
              <a:rPr lang="en-US" dirty="0"/>
              <a:t>Lake Superior College</a:t>
            </a:r>
          </a:p>
          <a:p>
            <a:pPr lvl="1"/>
            <a:r>
              <a:rPr lang="en-US" dirty="0"/>
              <a:t>Riverland Community College</a:t>
            </a:r>
          </a:p>
          <a:p>
            <a:pPr lvl="1"/>
            <a:r>
              <a:rPr lang="en-US" dirty="0"/>
              <a:t>South Central College</a:t>
            </a:r>
          </a:p>
          <a:p>
            <a:pPr lvl="1"/>
            <a:r>
              <a:rPr lang="en-US" dirty="0"/>
              <a:t>Inver Hills Community College</a:t>
            </a:r>
          </a:p>
          <a:p>
            <a:r>
              <a:rPr lang="en-US" dirty="0"/>
              <a:t>$2000 scholarship above other aid sources (not last dollar). Requires legislative action</a:t>
            </a:r>
          </a:p>
          <a:p>
            <a:r>
              <a:rPr lang="en-US" dirty="0"/>
              <a:t>Emergency aid program</a:t>
            </a:r>
          </a:p>
          <a:p>
            <a:r>
              <a:rPr lang="en-US" dirty="0"/>
              <a:t>Navigators/intensive coaching</a:t>
            </a:r>
          </a:p>
          <a:p>
            <a:r>
              <a:rPr lang="en-US" dirty="0"/>
              <a:t>Geared towards some college/no degree students</a:t>
            </a:r>
          </a:p>
          <a:p>
            <a:endParaRPr lang="en-US" dirty="0"/>
          </a:p>
        </p:txBody>
      </p:sp>
      <p:pic>
        <p:nvPicPr>
          <p:cNvPr id="4" name="Picture 3"/>
          <p:cNvPicPr>
            <a:picLocks noChangeAspect="1"/>
          </p:cNvPicPr>
          <p:nvPr/>
        </p:nvPicPr>
        <p:blipFill>
          <a:blip r:embed="rId2"/>
          <a:stretch>
            <a:fillRect/>
          </a:stretch>
        </p:blipFill>
        <p:spPr>
          <a:xfrm>
            <a:off x="6619740" y="771788"/>
            <a:ext cx="2524259" cy="2524259"/>
          </a:xfrm>
          <a:prstGeom prst="rect">
            <a:avLst/>
          </a:prstGeom>
        </p:spPr>
      </p:pic>
    </p:spTree>
    <p:extLst>
      <p:ext uri="{BB962C8B-B14F-4D97-AF65-F5344CB8AC3E}">
        <p14:creationId xmlns:p14="http://schemas.microsoft.com/office/powerpoint/2010/main" val="3442889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DE91-F111-4F98-B7D2-FDD199D2CCB3}"/>
              </a:ext>
            </a:extLst>
          </p:cNvPr>
          <p:cNvSpPr>
            <a:spLocks noGrp="1"/>
          </p:cNvSpPr>
          <p:nvPr>
            <p:ph type="title"/>
          </p:nvPr>
        </p:nvSpPr>
        <p:spPr/>
        <p:txBody>
          <a:bodyPr/>
          <a:lstStyle/>
          <a:p>
            <a:r>
              <a:rPr lang="en-US" dirty="0"/>
              <a:t>Oklahoma</a:t>
            </a:r>
          </a:p>
        </p:txBody>
      </p:sp>
      <p:sp>
        <p:nvSpPr>
          <p:cNvPr id="3" name="Content Placeholder 2">
            <a:extLst>
              <a:ext uri="{FF2B5EF4-FFF2-40B4-BE49-F238E27FC236}">
                <a16:creationId xmlns:a16="http://schemas.microsoft.com/office/drawing/2014/main" id="{1AFC31D3-C3C0-408F-BC66-792386F45787}"/>
              </a:ext>
            </a:extLst>
          </p:cNvPr>
          <p:cNvSpPr>
            <a:spLocks noGrp="1"/>
          </p:cNvSpPr>
          <p:nvPr>
            <p:ph idx="1"/>
          </p:nvPr>
        </p:nvSpPr>
        <p:spPr>
          <a:xfrm>
            <a:off x="457199" y="2107769"/>
            <a:ext cx="6664817" cy="4018394"/>
          </a:xfrm>
        </p:spPr>
        <p:txBody>
          <a:bodyPr>
            <a:normAutofit fontScale="92500"/>
          </a:bodyPr>
          <a:lstStyle/>
          <a:p>
            <a:r>
              <a:rPr lang="en-US" dirty="0"/>
              <a:t>Statewide effort</a:t>
            </a:r>
          </a:p>
          <a:p>
            <a:r>
              <a:rPr lang="en-US" dirty="0"/>
              <a:t>Degree programs tied to 100 Critical Occupations list</a:t>
            </a:r>
          </a:p>
          <a:p>
            <a:r>
              <a:rPr lang="en-US" dirty="0"/>
              <a:t>Expanding existing </a:t>
            </a:r>
            <a:r>
              <a:rPr lang="en-US" i="1" dirty="0"/>
              <a:t>Reach Higher</a:t>
            </a:r>
            <a:r>
              <a:rPr lang="en-US" dirty="0"/>
              <a:t> program for marketing and outreach</a:t>
            </a:r>
          </a:p>
          <a:p>
            <a:r>
              <a:rPr lang="en-US" dirty="0"/>
              <a:t>Last dollar scholarship from multiple sources</a:t>
            </a:r>
          </a:p>
          <a:p>
            <a:r>
              <a:rPr lang="en-US" dirty="0"/>
              <a:t>Strict student eligibility requirements (age, income, credit hours, GPA from prior work)</a:t>
            </a:r>
          </a:p>
          <a:p>
            <a:pPr marL="0" indent="0">
              <a:buNone/>
            </a:pPr>
            <a:endParaRPr lang="en-US" dirty="0"/>
          </a:p>
        </p:txBody>
      </p:sp>
      <p:pic>
        <p:nvPicPr>
          <p:cNvPr id="4" name="Picture 3"/>
          <p:cNvPicPr>
            <a:picLocks noChangeAspect="1"/>
          </p:cNvPicPr>
          <p:nvPr/>
        </p:nvPicPr>
        <p:blipFill rotWithShape="1">
          <a:blip r:embed="rId2"/>
          <a:srcRect b="43503"/>
          <a:stretch/>
        </p:blipFill>
        <p:spPr>
          <a:xfrm>
            <a:off x="5486400" y="771789"/>
            <a:ext cx="3487118" cy="1970123"/>
          </a:xfrm>
          <a:prstGeom prst="rect">
            <a:avLst/>
          </a:prstGeom>
        </p:spPr>
      </p:pic>
    </p:spTree>
    <p:extLst>
      <p:ext uri="{BB962C8B-B14F-4D97-AF65-F5344CB8AC3E}">
        <p14:creationId xmlns:p14="http://schemas.microsoft.com/office/powerpoint/2010/main" val="192012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2329-8432-40FC-A1E5-4BF67B981712}"/>
              </a:ext>
            </a:extLst>
          </p:cNvPr>
          <p:cNvSpPr>
            <a:spLocks noGrp="1"/>
          </p:cNvSpPr>
          <p:nvPr>
            <p:ph type="title"/>
          </p:nvPr>
        </p:nvSpPr>
        <p:spPr/>
        <p:txBody>
          <a:bodyPr/>
          <a:lstStyle/>
          <a:p>
            <a:r>
              <a:rPr lang="en-US" dirty="0"/>
              <a:t>Washington</a:t>
            </a:r>
          </a:p>
        </p:txBody>
      </p:sp>
      <p:sp>
        <p:nvSpPr>
          <p:cNvPr id="3" name="Content Placeholder 2">
            <a:extLst>
              <a:ext uri="{FF2B5EF4-FFF2-40B4-BE49-F238E27FC236}">
                <a16:creationId xmlns:a16="http://schemas.microsoft.com/office/drawing/2014/main" id="{9BF9931E-7E26-4AC9-B3CC-2BF101042F03}"/>
              </a:ext>
            </a:extLst>
          </p:cNvPr>
          <p:cNvSpPr>
            <a:spLocks noGrp="1"/>
          </p:cNvSpPr>
          <p:nvPr>
            <p:ph idx="1"/>
          </p:nvPr>
        </p:nvSpPr>
        <p:spPr>
          <a:xfrm>
            <a:off x="457200" y="2055763"/>
            <a:ext cx="5299656" cy="4070400"/>
          </a:xfrm>
        </p:spPr>
        <p:txBody>
          <a:bodyPr>
            <a:normAutofit fontScale="85000" lnSpcReduction="20000"/>
          </a:bodyPr>
          <a:lstStyle/>
          <a:p>
            <a:r>
              <a:rPr lang="en-US" dirty="0"/>
              <a:t>Statewide effort/Adult Reengagement Framework geared towards some college/no degree students</a:t>
            </a:r>
          </a:p>
          <a:p>
            <a:r>
              <a:rPr lang="en-US" dirty="0"/>
              <a:t>Emergency aid program to address financial holds on the front end during reenrollment </a:t>
            </a:r>
          </a:p>
          <a:p>
            <a:r>
              <a:rPr lang="en-US" dirty="0"/>
              <a:t>Web portal to guide students to an institution that fits their needs, connects them to an advisor at that institution</a:t>
            </a:r>
          </a:p>
          <a:p>
            <a:r>
              <a:rPr lang="en-US" dirty="0"/>
              <a:t>Strong need-based aid program can cover financial component</a:t>
            </a:r>
          </a:p>
          <a:p>
            <a:endParaRPr lang="en-US" dirty="0"/>
          </a:p>
          <a:p>
            <a:endParaRPr lang="en-US" dirty="0"/>
          </a:p>
        </p:txBody>
      </p:sp>
      <p:pic>
        <p:nvPicPr>
          <p:cNvPr id="4" name="Picture 3"/>
          <p:cNvPicPr>
            <a:picLocks noChangeAspect="1"/>
          </p:cNvPicPr>
          <p:nvPr/>
        </p:nvPicPr>
        <p:blipFill rotWithShape="1">
          <a:blip r:embed="rId2"/>
          <a:srcRect b="39435"/>
          <a:stretch/>
        </p:blipFill>
        <p:spPr>
          <a:xfrm>
            <a:off x="5653825" y="1076852"/>
            <a:ext cx="3142445" cy="1957822"/>
          </a:xfrm>
          <a:prstGeom prst="rect">
            <a:avLst/>
          </a:prstGeom>
        </p:spPr>
      </p:pic>
    </p:spTree>
    <p:extLst>
      <p:ext uri="{BB962C8B-B14F-4D97-AF65-F5344CB8AC3E}">
        <p14:creationId xmlns:p14="http://schemas.microsoft.com/office/powerpoint/2010/main" val="392435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1F84-E04A-4131-81F6-C684E24EB88F}"/>
              </a:ext>
            </a:extLst>
          </p:cNvPr>
          <p:cNvSpPr>
            <a:spLocks noGrp="1"/>
          </p:cNvSpPr>
          <p:nvPr>
            <p:ph type="title"/>
          </p:nvPr>
        </p:nvSpPr>
        <p:spPr/>
        <p:txBody>
          <a:bodyPr/>
          <a:lstStyle/>
          <a:p>
            <a:r>
              <a:rPr lang="en-US" dirty="0"/>
              <a:t>Indiana</a:t>
            </a:r>
          </a:p>
        </p:txBody>
      </p:sp>
      <p:sp>
        <p:nvSpPr>
          <p:cNvPr id="3" name="Content Placeholder 2">
            <a:extLst>
              <a:ext uri="{FF2B5EF4-FFF2-40B4-BE49-F238E27FC236}">
                <a16:creationId xmlns:a16="http://schemas.microsoft.com/office/drawing/2014/main" id="{2654688A-8E99-4600-9923-6B1A27CABEDD}"/>
              </a:ext>
            </a:extLst>
          </p:cNvPr>
          <p:cNvSpPr>
            <a:spLocks noGrp="1"/>
          </p:cNvSpPr>
          <p:nvPr>
            <p:ph idx="1"/>
          </p:nvPr>
        </p:nvSpPr>
        <p:spPr>
          <a:xfrm>
            <a:off x="457200" y="2055763"/>
            <a:ext cx="6587544" cy="4070400"/>
          </a:xfrm>
        </p:spPr>
        <p:txBody>
          <a:bodyPr>
            <a:normAutofit fontScale="92500"/>
          </a:bodyPr>
          <a:lstStyle/>
          <a:p>
            <a:r>
              <a:rPr lang="en-US" dirty="0"/>
              <a:t>Workforce Ready Grant created in 2017 legislation. </a:t>
            </a:r>
          </a:p>
          <a:p>
            <a:r>
              <a:rPr lang="en-US" dirty="0"/>
              <a:t>Last dollar scholarship for high-value certificates</a:t>
            </a:r>
          </a:p>
          <a:p>
            <a:r>
              <a:rPr lang="en-US" dirty="0"/>
              <a:t>Late addition to project. Statewide initiative</a:t>
            </a:r>
          </a:p>
          <a:p>
            <a:r>
              <a:rPr lang="en-US" dirty="0"/>
              <a:t>Institutional supports will be determined through CAEL assessment</a:t>
            </a:r>
          </a:p>
          <a:p>
            <a:r>
              <a:rPr lang="en-US" dirty="0"/>
              <a:t>Connections with local employers</a:t>
            </a:r>
          </a:p>
          <a:p>
            <a:r>
              <a:rPr lang="en-US" dirty="0"/>
              <a:t>Building upon You Can. Go Back. framework</a:t>
            </a:r>
          </a:p>
          <a:p>
            <a:endParaRPr lang="en-US" dirty="0"/>
          </a:p>
          <a:p>
            <a:endParaRPr lang="en-US" dirty="0"/>
          </a:p>
        </p:txBody>
      </p:sp>
      <p:pic>
        <p:nvPicPr>
          <p:cNvPr id="6" name="Picture 5"/>
          <p:cNvPicPr>
            <a:picLocks noChangeAspect="1"/>
          </p:cNvPicPr>
          <p:nvPr/>
        </p:nvPicPr>
        <p:blipFill>
          <a:blip r:embed="rId2"/>
          <a:stretch>
            <a:fillRect/>
          </a:stretch>
        </p:blipFill>
        <p:spPr>
          <a:xfrm>
            <a:off x="7044745" y="893636"/>
            <a:ext cx="1642056" cy="2555419"/>
          </a:xfrm>
          <a:prstGeom prst="rect">
            <a:avLst/>
          </a:prstGeom>
        </p:spPr>
      </p:pic>
    </p:spTree>
    <p:extLst>
      <p:ext uri="{BB962C8B-B14F-4D97-AF65-F5344CB8AC3E}">
        <p14:creationId xmlns:p14="http://schemas.microsoft.com/office/powerpoint/2010/main" val="273939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Contact information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928" y="1180540"/>
            <a:ext cx="2886613" cy="905905"/>
          </a:xfrm>
          <a:prstGeom prst="rect">
            <a:avLst/>
          </a:prstGeom>
        </p:spPr>
      </p:pic>
      <p:sp>
        <p:nvSpPr>
          <p:cNvPr id="8" name="Subtitle 2">
            <a:extLst>
              <a:ext uri="{FF2B5EF4-FFF2-40B4-BE49-F238E27FC236}">
                <a16:creationId xmlns:a16="http://schemas.microsoft.com/office/drawing/2014/main" id="{67456D33-943C-4A04-BF1B-A53738755116}"/>
              </a:ext>
            </a:extLst>
          </p:cNvPr>
          <p:cNvSpPr>
            <a:spLocks noGrp="1"/>
          </p:cNvSpPr>
          <p:nvPr>
            <p:ph type="subTitle" idx="1"/>
          </p:nvPr>
        </p:nvSpPr>
        <p:spPr>
          <a:xfrm>
            <a:off x="1124629" y="3637413"/>
            <a:ext cx="7591912" cy="1752600"/>
          </a:xfrm>
        </p:spPr>
        <p:txBody>
          <a:bodyPr/>
          <a:lstStyle/>
          <a:p>
            <a:pPr algn="ctr"/>
            <a:r>
              <a:rPr lang="en-US" dirty="0"/>
              <a:t>Andy Carlson</a:t>
            </a:r>
          </a:p>
          <a:p>
            <a:pPr algn="ctr"/>
            <a:r>
              <a:rPr lang="en-US" dirty="0">
                <a:hlinkClick r:id="rId4"/>
              </a:rPr>
              <a:t>acarlson@sheeo.org</a:t>
            </a:r>
            <a:endParaRPr lang="en-US" dirty="0"/>
          </a:p>
          <a:p>
            <a:pPr algn="ctr"/>
            <a:r>
              <a:rPr lang="en-US" dirty="0"/>
              <a:t>303-541-1607</a:t>
            </a:r>
          </a:p>
          <a:p>
            <a:pPr algn="ctr"/>
            <a:r>
              <a:rPr lang="en-US" dirty="0"/>
              <a:t>@</a:t>
            </a:r>
            <a:r>
              <a:rPr lang="en-US" dirty="0" err="1"/>
              <a:t>andymcarlson</a:t>
            </a:r>
            <a:endParaRPr lang="en-US" dirty="0"/>
          </a:p>
          <a:p>
            <a:pPr algn="ctr"/>
            <a:endParaRPr lang="en-US" dirty="0"/>
          </a:p>
          <a:p>
            <a:endParaRPr lang="en-US" dirty="0"/>
          </a:p>
        </p:txBody>
      </p:sp>
    </p:spTree>
    <p:extLst>
      <p:ext uri="{BB962C8B-B14F-4D97-AF65-F5344CB8AC3E}">
        <p14:creationId xmlns:p14="http://schemas.microsoft.com/office/powerpoint/2010/main" val="22525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About SHEEO</a:t>
            </a:r>
          </a:p>
        </p:txBody>
      </p:sp>
      <p:sp>
        <p:nvSpPr>
          <p:cNvPr id="3" name="Content Placeholder 2"/>
          <p:cNvSpPr>
            <a:spLocks noGrp="1"/>
          </p:cNvSpPr>
          <p:nvPr>
            <p:ph idx="1"/>
          </p:nvPr>
        </p:nvSpPr>
        <p:spPr/>
        <p:txBody>
          <a:bodyPr>
            <a:normAutofit/>
          </a:bodyPr>
          <a:lstStyle/>
          <a:p>
            <a:r>
              <a:rPr lang="en-US" sz="2000" dirty="0"/>
              <a:t>The national association of the chief executives of statewide governing, policy, and coordinating boards of postsecondary education</a:t>
            </a:r>
          </a:p>
          <a:p>
            <a:r>
              <a:rPr lang="en-US" sz="2000" dirty="0"/>
              <a:t>Founded in 1954</a:t>
            </a:r>
          </a:p>
          <a:p>
            <a:r>
              <a:rPr lang="en-US" sz="2000" dirty="0"/>
              <a:t>Advocate for state policy leadership, act as a liaison between states and the federal government, and provide information and analysis on educational and public policy issues </a:t>
            </a:r>
            <a:endParaRPr lang="en-US" sz="2000" i="1" dirty="0"/>
          </a:p>
          <a:p>
            <a:r>
              <a:rPr lang="en-US" sz="2000" dirty="0"/>
              <a:t>SHEEO currently has 61 members in all 50 states, two territories, and the District of Columbia</a:t>
            </a:r>
          </a:p>
          <a:p>
            <a:r>
              <a:rPr lang="en-US" sz="2000" dirty="0"/>
              <a:t>Recognize that state context matters</a:t>
            </a:r>
          </a:p>
          <a:p>
            <a:pPr marL="0" indent="0">
              <a:buNone/>
            </a:pPr>
            <a:endParaRPr lang="en-US" sz="1350" i="1" dirty="0"/>
          </a:p>
        </p:txBody>
      </p:sp>
    </p:spTree>
    <p:extLst>
      <p:ext uri="{BB962C8B-B14F-4D97-AF65-F5344CB8AC3E}">
        <p14:creationId xmlns:p14="http://schemas.microsoft.com/office/powerpoint/2010/main" val="261341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SHEEO Vision Statement</a:t>
            </a:r>
          </a:p>
        </p:txBody>
      </p:sp>
      <p:sp>
        <p:nvSpPr>
          <p:cNvPr id="3" name="Content Placeholder 2"/>
          <p:cNvSpPr>
            <a:spLocks noGrp="1"/>
          </p:cNvSpPr>
          <p:nvPr>
            <p:ph idx="1"/>
          </p:nvPr>
        </p:nvSpPr>
        <p:spPr>
          <a:xfrm>
            <a:off x="1485900" y="2183021"/>
            <a:ext cx="6172200" cy="3052800"/>
          </a:xfrm>
        </p:spPr>
        <p:txBody>
          <a:bodyPr>
            <a:normAutofit/>
          </a:bodyPr>
          <a:lstStyle/>
          <a:p>
            <a:pPr marL="0" indent="0">
              <a:buNone/>
            </a:pPr>
            <a:endParaRPr lang="en-US" sz="1800" i="1" dirty="0"/>
          </a:p>
          <a:p>
            <a:pPr marL="0" indent="0">
              <a:buNone/>
            </a:pPr>
            <a:r>
              <a:rPr lang="en-US" sz="1800" i="1" dirty="0"/>
              <a:t>…vision of student success where all students, regardless of socioeconomic status or demographic category, have equal opportunity to enroll and likelihood to succeed in postsecondary education. Students will earn a high quality degree or credential that prepares them for success in society, the workforce, and in their civic roles. Our mission, efforts, and activities will assist our members in closing equity gaps and making the necessary gains to reach their state attainment goals…</a:t>
            </a:r>
          </a:p>
          <a:p>
            <a:pPr marL="0" indent="0">
              <a:buNone/>
            </a:pPr>
            <a:endParaRPr lang="en-US" sz="1800" i="1" dirty="0"/>
          </a:p>
          <a:p>
            <a:pPr marL="0" indent="0">
              <a:buNone/>
            </a:pPr>
            <a:endParaRPr lang="en-US" sz="1800" i="1" dirty="0"/>
          </a:p>
        </p:txBody>
      </p:sp>
    </p:spTree>
    <p:extLst>
      <p:ext uri="{BB962C8B-B14F-4D97-AF65-F5344CB8AC3E}">
        <p14:creationId xmlns:p14="http://schemas.microsoft.com/office/powerpoint/2010/main" val="406760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project</a:t>
            </a:r>
          </a:p>
        </p:txBody>
      </p:sp>
      <p:sp>
        <p:nvSpPr>
          <p:cNvPr id="3" name="Content Placeholder 2"/>
          <p:cNvSpPr>
            <a:spLocks noGrp="1"/>
          </p:cNvSpPr>
          <p:nvPr>
            <p:ph idx="1"/>
          </p:nvPr>
        </p:nvSpPr>
        <p:spPr>
          <a:xfrm>
            <a:off x="457200" y="1767695"/>
            <a:ext cx="8229600" cy="4358468"/>
          </a:xfrm>
        </p:spPr>
        <p:txBody>
          <a:bodyPr>
            <a:normAutofit fontScale="70000" lnSpcReduction="20000"/>
          </a:bodyPr>
          <a:lstStyle/>
          <a:p>
            <a:r>
              <a:rPr lang="en-US" dirty="0"/>
              <a:t>Phase I – January through October 2016</a:t>
            </a:r>
          </a:p>
          <a:p>
            <a:pPr lvl="1"/>
            <a:r>
              <a:rPr lang="en-US" dirty="0"/>
              <a:t>Produced </a:t>
            </a:r>
            <a:r>
              <a:rPr lang="en-US" i="1" dirty="0"/>
              <a:t>design template </a:t>
            </a:r>
            <a:r>
              <a:rPr lang="en-US" dirty="0"/>
              <a:t>document for states looking to implement Adult Promise programs</a:t>
            </a:r>
          </a:p>
          <a:p>
            <a:pPr lvl="1"/>
            <a:r>
              <a:rPr lang="en-US" dirty="0"/>
              <a:t>Site visits to five states</a:t>
            </a:r>
          </a:p>
          <a:p>
            <a:pPr lvl="1"/>
            <a:r>
              <a:rPr lang="en-US" dirty="0"/>
              <a:t>Produced a customized </a:t>
            </a:r>
            <a:r>
              <a:rPr lang="en-US" i="1" dirty="0"/>
              <a:t>program implementation plan </a:t>
            </a:r>
            <a:r>
              <a:rPr lang="en-US" dirty="0"/>
              <a:t>for each state</a:t>
            </a:r>
          </a:p>
          <a:p>
            <a:r>
              <a:rPr lang="en-US" dirty="0"/>
              <a:t>Phase II - 2017 through 2019 </a:t>
            </a:r>
          </a:p>
          <a:p>
            <a:pPr lvl="1"/>
            <a:r>
              <a:rPr lang="en-US" dirty="0"/>
              <a:t>Implementing programs in five states</a:t>
            </a:r>
          </a:p>
          <a:p>
            <a:pPr lvl="2"/>
            <a:r>
              <a:rPr lang="en-US" dirty="0"/>
              <a:t>Indiana</a:t>
            </a:r>
          </a:p>
          <a:p>
            <a:pPr lvl="2"/>
            <a:r>
              <a:rPr lang="en-US" dirty="0"/>
              <a:t>Maine</a:t>
            </a:r>
          </a:p>
          <a:p>
            <a:pPr lvl="2"/>
            <a:r>
              <a:rPr lang="en-US" dirty="0"/>
              <a:t>Minnesota</a:t>
            </a:r>
          </a:p>
          <a:p>
            <a:pPr lvl="2"/>
            <a:r>
              <a:rPr lang="en-US" dirty="0"/>
              <a:t>Oklahoma</a:t>
            </a:r>
          </a:p>
          <a:p>
            <a:pPr lvl="2"/>
            <a:r>
              <a:rPr lang="en-US" dirty="0"/>
              <a:t>Washington</a:t>
            </a:r>
          </a:p>
          <a:p>
            <a:pPr lvl="1"/>
            <a:r>
              <a:rPr lang="en-US" dirty="0"/>
              <a:t>Annual summary white papers (first in March 2018)</a:t>
            </a:r>
          </a:p>
          <a:p>
            <a:pPr lvl="1"/>
            <a:r>
              <a:rPr lang="en-US" dirty="0"/>
              <a:t>Convenings, webinars, and site visits as needed</a:t>
            </a:r>
          </a:p>
          <a:p>
            <a:pPr lvl="1"/>
            <a:endParaRPr lang="en-US" dirty="0"/>
          </a:p>
          <a:p>
            <a:pPr marL="0" indent="0" algn="ctr">
              <a:buNone/>
            </a:pPr>
            <a:r>
              <a:rPr lang="en-US" dirty="0"/>
              <a:t>www.sheeo.org/adultpromise</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10527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111D-A438-4FE5-9631-55732F889E75}"/>
              </a:ext>
            </a:extLst>
          </p:cNvPr>
          <p:cNvSpPr>
            <a:spLocks noGrp="1"/>
          </p:cNvSpPr>
          <p:nvPr>
            <p:ph type="title"/>
          </p:nvPr>
        </p:nvSpPr>
        <p:spPr>
          <a:xfrm>
            <a:off x="457200" y="771788"/>
            <a:ext cx="8229600" cy="728249"/>
          </a:xfrm>
        </p:spPr>
        <p:txBody>
          <a:bodyPr/>
          <a:lstStyle/>
          <a:p>
            <a:r>
              <a:rPr lang="en-US" dirty="0"/>
              <a:t>The pilot states</a:t>
            </a:r>
          </a:p>
        </p:txBody>
      </p:sp>
      <p:pic>
        <p:nvPicPr>
          <p:cNvPr id="4" name="Picture 3">
            <a:extLst>
              <a:ext uri="{FF2B5EF4-FFF2-40B4-BE49-F238E27FC236}">
                <a16:creationId xmlns:a16="http://schemas.microsoft.com/office/drawing/2014/main" id="{5BD5783B-8D64-43AB-B33E-0EF6717AA086}"/>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33000"/>
                    </a14:imgEffect>
                    <a14:imgEffect>
                      <a14:brightnessContrast contrast="-40000"/>
                    </a14:imgEffect>
                  </a14:imgLayer>
                </a14:imgProps>
              </a:ext>
            </a:extLst>
          </a:blip>
          <a:srcRect l="7500" t="2754" b="1441"/>
          <a:stretch/>
        </p:blipFill>
        <p:spPr>
          <a:xfrm>
            <a:off x="1424482" y="1872162"/>
            <a:ext cx="6626576" cy="4358018"/>
          </a:xfrm>
          <a:prstGeom prst="rect">
            <a:avLst/>
          </a:prstGeom>
        </p:spPr>
      </p:pic>
      <p:sp>
        <p:nvSpPr>
          <p:cNvPr id="5" name="TextBox 4">
            <a:extLst>
              <a:ext uri="{FF2B5EF4-FFF2-40B4-BE49-F238E27FC236}">
                <a16:creationId xmlns:a16="http://schemas.microsoft.com/office/drawing/2014/main" id="{E80039D2-C12C-414B-B9E3-A92C315EA6CC}"/>
              </a:ext>
            </a:extLst>
          </p:cNvPr>
          <p:cNvSpPr txBox="1"/>
          <p:nvPr/>
        </p:nvSpPr>
        <p:spPr>
          <a:xfrm>
            <a:off x="980817" y="1806915"/>
            <a:ext cx="2291103" cy="523220"/>
          </a:xfrm>
          <a:prstGeom prst="rect">
            <a:avLst/>
          </a:prstGeom>
          <a:noFill/>
        </p:spPr>
        <p:txBody>
          <a:bodyPr wrap="square" rtlCol="0">
            <a:spAutoFit/>
          </a:bodyPr>
          <a:lstStyle/>
          <a:p>
            <a:r>
              <a:rPr lang="en-US" sz="2800" b="1" dirty="0"/>
              <a:t>WA</a:t>
            </a:r>
          </a:p>
        </p:txBody>
      </p:sp>
      <p:sp>
        <p:nvSpPr>
          <p:cNvPr id="6" name="TextBox 5">
            <a:extLst>
              <a:ext uri="{FF2B5EF4-FFF2-40B4-BE49-F238E27FC236}">
                <a16:creationId xmlns:a16="http://schemas.microsoft.com/office/drawing/2014/main" id="{DFAD00AD-C854-42F0-8E28-3ED74C4E8FA6}"/>
              </a:ext>
            </a:extLst>
          </p:cNvPr>
          <p:cNvSpPr txBox="1"/>
          <p:nvPr/>
        </p:nvSpPr>
        <p:spPr>
          <a:xfrm>
            <a:off x="4167682" y="3805165"/>
            <a:ext cx="2291103" cy="523220"/>
          </a:xfrm>
          <a:prstGeom prst="rect">
            <a:avLst/>
          </a:prstGeom>
          <a:noFill/>
        </p:spPr>
        <p:txBody>
          <a:bodyPr wrap="square" rtlCol="0">
            <a:spAutoFit/>
          </a:bodyPr>
          <a:lstStyle/>
          <a:p>
            <a:r>
              <a:rPr lang="en-US" sz="2800" b="1" dirty="0"/>
              <a:t>OK</a:t>
            </a:r>
          </a:p>
        </p:txBody>
      </p:sp>
      <p:sp>
        <p:nvSpPr>
          <p:cNvPr id="7" name="TextBox 6">
            <a:extLst>
              <a:ext uri="{FF2B5EF4-FFF2-40B4-BE49-F238E27FC236}">
                <a16:creationId xmlns:a16="http://schemas.microsoft.com/office/drawing/2014/main" id="{A31AB0D2-2624-44C7-B252-C6494D65AF06}"/>
              </a:ext>
            </a:extLst>
          </p:cNvPr>
          <p:cNvSpPr txBox="1"/>
          <p:nvPr/>
        </p:nvSpPr>
        <p:spPr>
          <a:xfrm>
            <a:off x="7526870" y="1705844"/>
            <a:ext cx="2291103" cy="523220"/>
          </a:xfrm>
          <a:prstGeom prst="rect">
            <a:avLst/>
          </a:prstGeom>
          <a:noFill/>
        </p:spPr>
        <p:txBody>
          <a:bodyPr wrap="square" rtlCol="0">
            <a:spAutoFit/>
          </a:bodyPr>
          <a:lstStyle/>
          <a:p>
            <a:r>
              <a:rPr lang="en-US" sz="2800" b="1" dirty="0"/>
              <a:t>ME</a:t>
            </a:r>
          </a:p>
        </p:txBody>
      </p:sp>
      <p:sp>
        <p:nvSpPr>
          <p:cNvPr id="8" name="TextBox 7">
            <a:extLst>
              <a:ext uri="{FF2B5EF4-FFF2-40B4-BE49-F238E27FC236}">
                <a16:creationId xmlns:a16="http://schemas.microsoft.com/office/drawing/2014/main" id="{A2B390A8-850B-4625-81A4-D8B4B3A86BEB}"/>
              </a:ext>
            </a:extLst>
          </p:cNvPr>
          <p:cNvSpPr txBox="1"/>
          <p:nvPr/>
        </p:nvSpPr>
        <p:spPr>
          <a:xfrm>
            <a:off x="4517229" y="1818958"/>
            <a:ext cx="2291103" cy="523220"/>
          </a:xfrm>
          <a:prstGeom prst="rect">
            <a:avLst/>
          </a:prstGeom>
          <a:noFill/>
        </p:spPr>
        <p:txBody>
          <a:bodyPr wrap="square" rtlCol="0">
            <a:spAutoFit/>
          </a:bodyPr>
          <a:lstStyle/>
          <a:p>
            <a:r>
              <a:rPr lang="en-US" sz="2800" b="1" dirty="0"/>
              <a:t>MN</a:t>
            </a:r>
          </a:p>
        </p:txBody>
      </p:sp>
      <p:sp>
        <p:nvSpPr>
          <p:cNvPr id="9" name="TextBox 8">
            <a:extLst>
              <a:ext uri="{FF2B5EF4-FFF2-40B4-BE49-F238E27FC236}">
                <a16:creationId xmlns:a16="http://schemas.microsoft.com/office/drawing/2014/main" id="{D9AAF664-B8F5-4B7F-98B8-CE717FF8FB30}"/>
              </a:ext>
            </a:extLst>
          </p:cNvPr>
          <p:cNvSpPr txBox="1"/>
          <p:nvPr/>
        </p:nvSpPr>
        <p:spPr>
          <a:xfrm>
            <a:off x="6188121" y="3317190"/>
            <a:ext cx="2291103" cy="523220"/>
          </a:xfrm>
          <a:prstGeom prst="rect">
            <a:avLst/>
          </a:prstGeom>
          <a:noFill/>
        </p:spPr>
        <p:txBody>
          <a:bodyPr wrap="square" rtlCol="0">
            <a:spAutoFit/>
          </a:bodyPr>
          <a:lstStyle/>
          <a:p>
            <a:r>
              <a:rPr lang="en-US" sz="2800" b="1" dirty="0"/>
              <a:t>IN</a:t>
            </a:r>
          </a:p>
        </p:txBody>
      </p:sp>
    </p:spTree>
    <p:extLst>
      <p:ext uri="{BB962C8B-B14F-4D97-AF65-F5344CB8AC3E}">
        <p14:creationId xmlns:p14="http://schemas.microsoft.com/office/powerpoint/2010/main" val="207810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98B2-A9FC-4B97-907B-D8FBBA834B51}"/>
              </a:ext>
            </a:extLst>
          </p:cNvPr>
          <p:cNvSpPr>
            <a:spLocks noGrp="1"/>
          </p:cNvSpPr>
          <p:nvPr>
            <p:ph type="title"/>
          </p:nvPr>
        </p:nvSpPr>
        <p:spPr/>
        <p:txBody>
          <a:bodyPr/>
          <a:lstStyle/>
          <a:p>
            <a:r>
              <a:rPr lang="en-US" dirty="0"/>
              <a:t>The need</a:t>
            </a:r>
          </a:p>
        </p:txBody>
      </p:sp>
      <p:sp>
        <p:nvSpPr>
          <p:cNvPr id="3" name="Content Placeholder 2">
            <a:extLst>
              <a:ext uri="{FF2B5EF4-FFF2-40B4-BE49-F238E27FC236}">
                <a16:creationId xmlns:a16="http://schemas.microsoft.com/office/drawing/2014/main" id="{F3E907C6-405E-4C49-B658-6D2F4E169DB4}"/>
              </a:ext>
            </a:extLst>
          </p:cNvPr>
          <p:cNvSpPr>
            <a:spLocks noGrp="1"/>
          </p:cNvSpPr>
          <p:nvPr>
            <p:ph idx="1"/>
          </p:nvPr>
        </p:nvSpPr>
        <p:spPr>
          <a:xfrm>
            <a:off x="457199" y="1896035"/>
            <a:ext cx="5943601" cy="4230128"/>
          </a:xfrm>
        </p:spPr>
        <p:txBody>
          <a:bodyPr>
            <a:normAutofit/>
          </a:bodyPr>
          <a:lstStyle/>
          <a:p>
            <a:r>
              <a:rPr lang="en-US" dirty="0"/>
              <a:t>Our workforce needs more educated workers than we are on track to produce, largely due to:</a:t>
            </a:r>
          </a:p>
          <a:p>
            <a:pPr lvl="1"/>
            <a:r>
              <a:rPr lang="en-US" dirty="0"/>
              <a:t>Stagnation in high-school graduates</a:t>
            </a:r>
          </a:p>
          <a:p>
            <a:pPr lvl="1"/>
            <a:r>
              <a:rPr lang="en-US" dirty="0"/>
              <a:t>Changing demographics</a:t>
            </a:r>
          </a:p>
          <a:p>
            <a:pPr lvl="1"/>
            <a:r>
              <a:rPr lang="en-US" dirty="0"/>
              <a:t>Retirement of baby-boomers</a:t>
            </a:r>
          </a:p>
          <a:p>
            <a:pPr lvl="1"/>
            <a:r>
              <a:rPr lang="en-US" dirty="0"/>
              <a:t>Modernization of jobs</a:t>
            </a:r>
          </a:p>
          <a:p>
            <a:r>
              <a:rPr lang="en-US" dirty="0"/>
              <a:t>Lumina’s big goal is 60 percent with a credential of value by 2025</a:t>
            </a:r>
          </a:p>
        </p:txBody>
      </p:sp>
      <p:pic>
        <p:nvPicPr>
          <p:cNvPr id="4" name="Picture 3">
            <a:extLst>
              <a:ext uri="{FF2B5EF4-FFF2-40B4-BE49-F238E27FC236}">
                <a16:creationId xmlns:a16="http://schemas.microsoft.com/office/drawing/2014/main" id="{F31C81D2-92CA-4A30-B69C-26CD0C90F378}"/>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886450" y="2735882"/>
            <a:ext cx="3028950" cy="2219325"/>
          </a:xfrm>
          <a:prstGeom prst="rect">
            <a:avLst/>
          </a:prstGeom>
        </p:spPr>
      </p:pic>
    </p:spTree>
    <p:extLst>
      <p:ext uri="{BB962C8B-B14F-4D97-AF65-F5344CB8AC3E}">
        <p14:creationId xmlns:p14="http://schemas.microsoft.com/office/powerpoint/2010/main" val="219845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98B2-A9FC-4B97-907B-D8FBBA834B51}"/>
              </a:ext>
            </a:extLst>
          </p:cNvPr>
          <p:cNvSpPr>
            <a:spLocks noGrp="1"/>
          </p:cNvSpPr>
          <p:nvPr>
            <p:ph type="title"/>
          </p:nvPr>
        </p:nvSpPr>
        <p:spPr/>
        <p:txBody>
          <a:bodyPr/>
          <a:lstStyle/>
          <a:p>
            <a:r>
              <a:rPr lang="en-US" dirty="0"/>
              <a:t>The need – state specific</a:t>
            </a:r>
          </a:p>
        </p:txBody>
      </p:sp>
      <p:sp>
        <p:nvSpPr>
          <p:cNvPr id="3" name="Content Placeholder 2">
            <a:extLst>
              <a:ext uri="{FF2B5EF4-FFF2-40B4-BE49-F238E27FC236}">
                <a16:creationId xmlns:a16="http://schemas.microsoft.com/office/drawing/2014/main" id="{F3E907C6-405E-4C49-B658-6D2F4E169DB4}"/>
              </a:ext>
            </a:extLst>
          </p:cNvPr>
          <p:cNvSpPr>
            <a:spLocks noGrp="1"/>
          </p:cNvSpPr>
          <p:nvPr>
            <p:ph idx="1"/>
          </p:nvPr>
        </p:nvSpPr>
        <p:spPr>
          <a:xfrm>
            <a:off x="457199" y="1909482"/>
            <a:ext cx="8054789" cy="4216681"/>
          </a:xfrm>
        </p:spPr>
        <p:txBody>
          <a:bodyPr>
            <a:normAutofit/>
          </a:bodyPr>
          <a:lstStyle/>
          <a:p>
            <a:r>
              <a:rPr lang="en-US" dirty="0"/>
              <a:t>40 states have now set attainment goals</a:t>
            </a:r>
          </a:p>
          <a:p>
            <a:pPr lvl="1"/>
            <a:r>
              <a:rPr lang="en-US" dirty="0"/>
              <a:t>Over half of all states cannot meet their attainment goals without adult students</a:t>
            </a:r>
          </a:p>
        </p:txBody>
      </p:sp>
      <p:graphicFrame>
        <p:nvGraphicFramePr>
          <p:cNvPr id="5" name="Table 4">
            <a:extLst>
              <a:ext uri="{FF2B5EF4-FFF2-40B4-BE49-F238E27FC236}">
                <a16:creationId xmlns:a16="http://schemas.microsoft.com/office/drawing/2014/main" id="{1F213B52-6A33-4E7E-A197-5E2621AA6E10}"/>
              </a:ext>
            </a:extLst>
          </p:cNvPr>
          <p:cNvGraphicFramePr>
            <a:graphicFrameLocks noGrp="1"/>
          </p:cNvGraphicFramePr>
          <p:nvPr>
            <p:extLst/>
          </p:nvPr>
        </p:nvGraphicFramePr>
        <p:xfrm>
          <a:off x="457200" y="3523129"/>
          <a:ext cx="8229600" cy="2377440"/>
        </p:xfrm>
        <a:graphic>
          <a:graphicData uri="http://schemas.openxmlformats.org/drawingml/2006/table">
            <a:tbl>
              <a:tblPr firstRow="1" bandRow="1">
                <a:tableStyleId>{7DF18680-E054-41AD-8BC1-D1AEF772440D}</a:tableStyleId>
              </a:tblPr>
              <a:tblGrid>
                <a:gridCol w="1492624">
                  <a:extLst>
                    <a:ext uri="{9D8B030D-6E8A-4147-A177-3AD203B41FA5}">
                      <a16:colId xmlns:a16="http://schemas.microsoft.com/office/drawing/2014/main" val="1977999949"/>
                    </a:ext>
                  </a:extLst>
                </a:gridCol>
                <a:gridCol w="2528047">
                  <a:extLst>
                    <a:ext uri="{9D8B030D-6E8A-4147-A177-3AD203B41FA5}">
                      <a16:colId xmlns:a16="http://schemas.microsoft.com/office/drawing/2014/main" val="3823112507"/>
                    </a:ext>
                  </a:extLst>
                </a:gridCol>
                <a:gridCol w="2151529">
                  <a:extLst>
                    <a:ext uri="{9D8B030D-6E8A-4147-A177-3AD203B41FA5}">
                      <a16:colId xmlns:a16="http://schemas.microsoft.com/office/drawing/2014/main" val="2682559739"/>
                    </a:ext>
                  </a:extLst>
                </a:gridCol>
                <a:gridCol w="2057400">
                  <a:extLst>
                    <a:ext uri="{9D8B030D-6E8A-4147-A177-3AD203B41FA5}">
                      <a16:colId xmlns:a16="http://schemas.microsoft.com/office/drawing/2014/main" val="3069976575"/>
                    </a:ext>
                  </a:extLst>
                </a:gridCol>
              </a:tblGrid>
              <a:tr h="376518">
                <a:tc>
                  <a:txBody>
                    <a:bodyPr/>
                    <a:lstStyle/>
                    <a:p>
                      <a:r>
                        <a:rPr lang="en-US" sz="2000" dirty="0"/>
                        <a:t>State</a:t>
                      </a:r>
                    </a:p>
                  </a:txBody>
                  <a:tcPr>
                    <a:solidFill>
                      <a:srgbClr val="18786F"/>
                    </a:solidFill>
                  </a:tcPr>
                </a:tc>
                <a:tc>
                  <a:txBody>
                    <a:bodyPr/>
                    <a:lstStyle/>
                    <a:p>
                      <a:pPr algn="r"/>
                      <a:r>
                        <a:rPr lang="en-US" sz="2000" dirty="0"/>
                        <a:t>Current Attainment</a:t>
                      </a:r>
                    </a:p>
                  </a:txBody>
                  <a:tcPr>
                    <a:solidFill>
                      <a:srgbClr val="18786F"/>
                    </a:solidFill>
                  </a:tcPr>
                </a:tc>
                <a:tc>
                  <a:txBody>
                    <a:bodyPr/>
                    <a:lstStyle/>
                    <a:p>
                      <a:pPr algn="r"/>
                      <a:r>
                        <a:rPr lang="en-US" sz="2000" dirty="0"/>
                        <a:t>Attainment Goal</a:t>
                      </a:r>
                    </a:p>
                  </a:txBody>
                  <a:tcPr>
                    <a:solidFill>
                      <a:srgbClr val="18786F"/>
                    </a:solidFill>
                  </a:tcPr>
                </a:tc>
                <a:tc>
                  <a:txBody>
                    <a:bodyPr/>
                    <a:lstStyle/>
                    <a:p>
                      <a:pPr algn="r"/>
                      <a:r>
                        <a:rPr lang="en-US" sz="2000" dirty="0"/>
                        <a:t>“Some College”</a:t>
                      </a:r>
                    </a:p>
                  </a:txBody>
                  <a:tcPr>
                    <a:solidFill>
                      <a:srgbClr val="18786F"/>
                    </a:solidFill>
                  </a:tcPr>
                </a:tc>
                <a:extLst>
                  <a:ext uri="{0D108BD9-81ED-4DB2-BD59-A6C34878D82A}">
                    <a16:rowId xmlns:a16="http://schemas.microsoft.com/office/drawing/2014/main" val="1567960287"/>
                  </a:ext>
                </a:extLst>
              </a:tr>
              <a:tr h="355901">
                <a:tc>
                  <a:txBody>
                    <a:bodyPr/>
                    <a:lstStyle/>
                    <a:p>
                      <a:pPr marL="0" marR="0" lvl="0" indent="0" algn="l" defTabSz="448059" rtl="0" eaLnBrk="1" fontAlgn="auto" latinLnBrk="0" hangingPunct="1">
                        <a:lnSpc>
                          <a:spcPct val="100000"/>
                        </a:lnSpc>
                        <a:spcBef>
                          <a:spcPts val="0"/>
                        </a:spcBef>
                        <a:spcAft>
                          <a:spcPts val="0"/>
                        </a:spcAft>
                        <a:buClrTx/>
                        <a:buSzTx/>
                        <a:buFontTx/>
                        <a:buNone/>
                        <a:tabLst/>
                        <a:defRPr/>
                      </a:pPr>
                      <a:r>
                        <a:rPr lang="en-US" sz="2000" dirty="0"/>
                        <a:t>Indiana</a:t>
                      </a:r>
                    </a:p>
                  </a:txBody>
                  <a:tcPr>
                    <a:solidFill>
                      <a:srgbClr val="BEDCD6"/>
                    </a:solidFill>
                  </a:tcPr>
                </a:tc>
                <a:tc>
                  <a:txBody>
                    <a:bodyPr/>
                    <a:lstStyle/>
                    <a:p>
                      <a:pPr algn="r"/>
                      <a:r>
                        <a:rPr lang="en-US" sz="2000" dirty="0"/>
                        <a:t>41%</a:t>
                      </a:r>
                    </a:p>
                  </a:txBody>
                  <a:tcPr>
                    <a:solidFill>
                      <a:srgbClr val="BEDCD6"/>
                    </a:solidFill>
                  </a:tcPr>
                </a:tc>
                <a:tc>
                  <a:txBody>
                    <a:bodyPr/>
                    <a:lstStyle/>
                    <a:p>
                      <a:pPr algn="r"/>
                      <a:r>
                        <a:rPr lang="en-US" sz="2000" dirty="0"/>
                        <a:t>60%</a:t>
                      </a:r>
                    </a:p>
                  </a:txBody>
                  <a:tcPr>
                    <a:solidFill>
                      <a:srgbClr val="BEDCD6"/>
                    </a:solidFill>
                  </a:tcPr>
                </a:tc>
                <a:tc>
                  <a:txBody>
                    <a:bodyPr/>
                    <a:lstStyle/>
                    <a:p>
                      <a:pPr algn="r"/>
                      <a:r>
                        <a:rPr lang="en-US" sz="2000" dirty="0"/>
                        <a:t>750,000</a:t>
                      </a:r>
                    </a:p>
                  </a:txBody>
                  <a:tcPr>
                    <a:solidFill>
                      <a:srgbClr val="BEDCD6"/>
                    </a:solidFill>
                  </a:tcPr>
                </a:tc>
                <a:extLst>
                  <a:ext uri="{0D108BD9-81ED-4DB2-BD59-A6C34878D82A}">
                    <a16:rowId xmlns:a16="http://schemas.microsoft.com/office/drawing/2014/main" val="3319558685"/>
                  </a:ext>
                </a:extLst>
              </a:tr>
              <a:tr h="330004">
                <a:tc>
                  <a:txBody>
                    <a:bodyPr/>
                    <a:lstStyle/>
                    <a:p>
                      <a:r>
                        <a:rPr lang="en-US" sz="2000" dirty="0"/>
                        <a:t>Maine</a:t>
                      </a:r>
                    </a:p>
                  </a:txBody>
                  <a:tcPr>
                    <a:solidFill>
                      <a:srgbClr val="CBE3DE"/>
                    </a:solidFill>
                  </a:tcPr>
                </a:tc>
                <a:tc>
                  <a:txBody>
                    <a:bodyPr/>
                    <a:lstStyle/>
                    <a:p>
                      <a:pPr algn="r"/>
                      <a:r>
                        <a:rPr lang="en-US" sz="2000" dirty="0"/>
                        <a:t>43%</a:t>
                      </a:r>
                    </a:p>
                  </a:txBody>
                  <a:tcPr>
                    <a:solidFill>
                      <a:srgbClr val="CBE3DE"/>
                    </a:solidFill>
                  </a:tcPr>
                </a:tc>
                <a:tc>
                  <a:txBody>
                    <a:bodyPr/>
                    <a:lstStyle/>
                    <a:p>
                      <a:pPr algn="r"/>
                      <a:r>
                        <a:rPr lang="en-US" sz="2000" dirty="0"/>
                        <a:t>60%</a:t>
                      </a:r>
                    </a:p>
                  </a:txBody>
                  <a:tcPr>
                    <a:solidFill>
                      <a:srgbClr val="CBE3DE"/>
                    </a:solidFill>
                  </a:tcPr>
                </a:tc>
                <a:tc>
                  <a:txBody>
                    <a:bodyPr/>
                    <a:lstStyle/>
                    <a:p>
                      <a:pPr algn="r"/>
                      <a:r>
                        <a:rPr lang="en-US" sz="2000" dirty="0"/>
                        <a:t>200,000</a:t>
                      </a:r>
                    </a:p>
                  </a:txBody>
                  <a:tcPr>
                    <a:solidFill>
                      <a:srgbClr val="CBE3DE"/>
                    </a:solidFill>
                  </a:tcPr>
                </a:tc>
                <a:extLst>
                  <a:ext uri="{0D108BD9-81ED-4DB2-BD59-A6C34878D82A}">
                    <a16:rowId xmlns:a16="http://schemas.microsoft.com/office/drawing/2014/main" val="2574778805"/>
                  </a:ext>
                </a:extLst>
              </a:tr>
              <a:tr h="330004">
                <a:tc>
                  <a:txBody>
                    <a:bodyPr/>
                    <a:lstStyle/>
                    <a:p>
                      <a:r>
                        <a:rPr lang="en-US" sz="2000" dirty="0"/>
                        <a:t>Minnesota</a:t>
                      </a:r>
                    </a:p>
                  </a:txBody>
                  <a:tcPr>
                    <a:solidFill>
                      <a:srgbClr val="BEDCD6"/>
                    </a:solidFill>
                  </a:tcPr>
                </a:tc>
                <a:tc>
                  <a:txBody>
                    <a:bodyPr/>
                    <a:lstStyle/>
                    <a:p>
                      <a:pPr algn="r"/>
                      <a:r>
                        <a:rPr lang="en-US" sz="2000" dirty="0"/>
                        <a:t>54%</a:t>
                      </a:r>
                    </a:p>
                  </a:txBody>
                  <a:tcPr>
                    <a:solidFill>
                      <a:srgbClr val="BEDCD6"/>
                    </a:solidFill>
                  </a:tcPr>
                </a:tc>
                <a:tc>
                  <a:txBody>
                    <a:bodyPr/>
                    <a:lstStyle/>
                    <a:p>
                      <a:pPr algn="r"/>
                      <a:r>
                        <a:rPr lang="en-US" sz="2000" dirty="0"/>
                        <a:t>70%</a:t>
                      </a:r>
                    </a:p>
                  </a:txBody>
                  <a:tcPr>
                    <a:solidFill>
                      <a:srgbClr val="BEDCD6"/>
                    </a:solidFill>
                  </a:tcPr>
                </a:tc>
                <a:tc>
                  <a:txBody>
                    <a:bodyPr/>
                    <a:lstStyle/>
                    <a:p>
                      <a:pPr algn="r"/>
                      <a:r>
                        <a:rPr lang="en-US" sz="2000" dirty="0"/>
                        <a:t>143,000</a:t>
                      </a:r>
                    </a:p>
                  </a:txBody>
                  <a:tcPr>
                    <a:solidFill>
                      <a:srgbClr val="BEDCD6"/>
                    </a:solidFill>
                  </a:tcPr>
                </a:tc>
                <a:extLst>
                  <a:ext uri="{0D108BD9-81ED-4DB2-BD59-A6C34878D82A}">
                    <a16:rowId xmlns:a16="http://schemas.microsoft.com/office/drawing/2014/main" val="1862178882"/>
                  </a:ext>
                </a:extLst>
              </a:tr>
              <a:tr h="330004">
                <a:tc>
                  <a:txBody>
                    <a:bodyPr/>
                    <a:lstStyle/>
                    <a:p>
                      <a:r>
                        <a:rPr lang="en-US" sz="2000" dirty="0"/>
                        <a:t>Oklahoma</a:t>
                      </a:r>
                    </a:p>
                  </a:txBody>
                  <a:tcPr>
                    <a:solidFill>
                      <a:srgbClr val="CBE3DE"/>
                    </a:solidFill>
                  </a:tcPr>
                </a:tc>
                <a:tc>
                  <a:txBody>
                    <a:bodyPr/>
                    <a:lstStyle/>
                    <a:p>
                      <a:pPr algn="r"/>
                      <a:r>
                        <a:rPr lang="en-US" sz="2000" dirty="0"/>
                        <a:t>40%</a:t>
                      </a:r>
                    </a:p>
                  </a:txBody>
                  <a:tcPr>
                    <a:solidFill>
                      <a:srgbClr val="CBE3DE"/>
                    </a:solidFill>
                  </a:tcPr>
                </a:tc>
                <a:tc>
                  <a:txBody>
                    <a:bodyPr/>
                    <a:lstStyle/>
                    <a:p>
                      <a:pPr algn="r"/>
                      <a:r>
                        <a:rPr lang="en-US" sz="2000" dirty="0"/>
                        <a:t>70%</a:t>
                      </a:r>
                    </a:p>
                  </a:txBody>
                  <a:tcPr>
                    <a:solidFill>
                      <a:srgbClr val="CBE3DE"/>
                    </a:solidFill>
                  </a:tcPr>
                </a:tc>
                <a:tc>
                  <a:txBody>
                    <a:bodyPr/>
                    <a:lstStyle/>
                    <a:p>
                      <a:pPr algn="r"/>
                      <a:r>
                        <a:rPr lang="en-US" sz="2000" dirty="0"/>
                        <a:t>600,000</a:t>
                      </a:r>
                    </a:p>
                  </a:txBody>
                  <a:tcPr>
                    <a:solidFill>
                      <a:srgbClr val="CBE3DE"/>
                    </a:solidFill>
                  </a:tcPr>
                </a:tc>
                <a:extLst>
                  <a:ext uri="{0D108BD9-81ED-4DB2-BD59-A6C34878D82A}">
                    <a16:rowId xmlns:a16="http://schemas.microsoft.com/office/drawing/2014/main" val="4178207488"/>
                  </a:ext>
                </a:extLst>
              </a:tr>
              <a:tr h="330004">
                <a:tc>
                  <a:txBody>
                    <a:bodyPr/>
                    <a:lstStyle/>
                    <a:p>
                      <a:r>
                        <a:rPr lang="en-US" sz="2000" dirty="0"/>
                        <a:t>Washington</a:t>
                      </a:r>
                    </a:p>
                  </a:txBody>
                  <a:tcPr>
                    <a:solidFill>
                      <a:srgbClr val="BEDCD6"/>
                    </a:solidFill>
                  </a:tcPr>
                </a:tc>
                <a:tc>
                  <a:txBody>
                    <a:bodyPr/>
                    <a:lstStyle/>
                    <a:p>
                      <a:pPr algn="r"/>
                      <a:r>
                        <a:rPr lang="en-US" sz="2000" dirty="0"/>
                        <a:t>52%</a:t>
                      </a:r>
                    </a:p>
                  </a:txBody>
                  <a:tcPr>
                    <a:solidFill>
                      <a:srgbClr val="BEDCD6"/>
                    </a:solidFill>
                  </a:tcPr>
                </a:tc>
                <a:tc>
                  <a:txBody>
                    <a:bodyPr/>
                    <a:lstStyle/>
                    <a:p>
                      <a:pPr algn="r"/>
                      <a:r>
                        <a:rPr lang="en-US" sz="2000" dirty="0"/>
                        <a:t>70%</a:t>
                      </a:r>
                    </a:p>
                  </a:txBody>
                  <a:tcPr>
                    <a:solidFill>
                      <a:srgbClr val="BEDCD6"/>
                    </a:solidFill>
                  </a:tcPr>
                </a:tc>
                <a:tc>
                  <a:txBody>
                    <a:bodyPr/>
                    <a:lstStyle/>
                    <a:p>
                      <a:pPr algn="r"/>
                      <a:r>
                        <a:rPr lang="en-US" sz="2000" dirty="0"/>
                        <a:t>400,000</a:t>
                      </a:r>
                    </a:p>
                  </a:txBody>
                  <a:tcPr>
                    <a:solidFill>
                      <a:srgbClr val="BEDCD6"/>
                    </a:solidFill>
                  </a:tcPr>
                </a:tc>
                <a:extLst>
                  <a:ext uri="{0D108BD9-81ED-4DB2-BD59-A6C34878D82A}">
                    <a16:rowId xmlns:a16="http://schemas.microsoft.com/office/drawing/2014/main" val="1862233055"/>
                  </a:ext>
                </a:extLst>
              </a:tr>
            </a:tbl>
          </a:graphicData>
        </a:graphic>
      </p:graphicFrame>
    </p:spTree>
    <p:extLst>
      <p:ext uri="{BB962C8B-B14F-4D97-AF65-F5344CB8AC3E}">
        <p14:creationId xmlns:p14="http://schemas.microsoft.com/office/powerpoint/2010/main" val="1917280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D49-6F69-4BA5-BE57-64B873F88B23}"/>
              </a:ext>
            </a:extLst>
          </p:cNvPr>
          <p:cNvSpPr>
            <a:spLocks noGrp="1"/>
          </p:cNvSpPr>
          <p:nvPr>
            <p:ph type="title"/>
          </p:nvPr>
        </p:nvSpPr>
        <p:spPr>
          <a:xfrm>
            <a:off x="457200" y="771788"/>
            <a:ext cx="8229600" cy="451705"/>
          </a:xfrm>
        </p:spPr>
        <p:txBody>
          <a:bodyPr>
            <a:normAutofit fontScale="90000"/>
          </a:bodyPr>
          <a:lstStyle/>
          <a:p>
            <a:r>
              <a:rPr lang="en-US" dirty="0"/>
              <a:t>The evolution of a policy idea</a:t>
            </a:r>
          </a:p>
        </p:txBody>
      </p:sp>
      <p:graphicFrame>
        <p:nvGraphicFramePr>
          <p:cNvPr id="4" name="Diagram 3">
            <a:extLst>
              <a:ext uri="{FF2B5EF4-FFF2-40B4-BE49-F238E27FC236}">
                <a16:creationId xmlns:a16="http://schemas.microsoft.com/office/drawing/2014/main" id="{25D11838-89BE-4BA2-80BD-C56958F0DEF7}"/>
              </a:ext>
            </a:extLst>
          </p:cNvPr>
          <p:cNvGraphicFramePr/>
          <p:nvPr>
            <p:extLst>
              <p:ext uri="{D42A27DB-BD31-4B8C-83A1-F6EECF244321}">
                <p14:modId xmlns:p14="http://schemas.microsoft.com/office/powerpoint/2010/main" val="3620339685"/>
              </p:ext>
            </p:extLst>
          </p:nvPr>
        </p:nvGraphicFramePr>
        <p:xfrm>
          <a:off x="734096" y="1493948"/>
          <a:ext cx="7830355" cy="4649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069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5632</TotalTime>
  <Words>2071</Words>
  <Application>Microsoft Office PowerPoint</Application>
  <PresentationFormat>On-screen Show (4:3)</PresentationFormat>
  <Paragraphs>307</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Museo Sans 500</vt:lpstr>
      <vt:lpstr>Wingdings</vt:lpstr>
      <vt:lpstr>Office Theme</vt:lpstr>
      <vt:lpstr>Adult Promise Project: Implementing and Financing State Efforts to Improve Adult Learner Attainment</vt:lpstr>
      <vt:lpstr>Presentation overview</vt:lpstr>
      <vt:lpstr>About SHEEO</vt:lpstr>
      <vt:lpstr>SHEEO Vision Statement</vt:lpstr>
      <vt:lpstr>About the project</vt:lpstr>
      <vt:lpstr>The pilot states</vt:lpstr>
      <vt:lpstr>The need</vt:lpstr>
      <vt:lpstr>The need – state specific</vt:lpstr>
      <vt:lpstr>The evolution of a policy idea</vt:lpstr>
      <vt:lpstr>The quintessential promise program</vt:lpstr>
      <vt:lpstr>More than a last dollar scholarship</vt:lpstr>
      <vt:lpstr>The disconnect</vt:lpstr>
      <vt:lpstr>Reasons for the focus on traditional students with original promise programs</vt:lpstr>
      <vt:lpstr>Shift and momentum building</vt:lpstr>
      <vt:lpstr>But challenges remain</vt:lpstr>
      <vt:lpstr>Design Template overview</vt:lpstr>
      <vt:lpstr>Continuum of support for adult student success</vt:lpstr>
      <vt:lpstr>Supports and services that resonate with pilot states</vt:lpstr>
      <vt:lpstr>Program parameters (i.e., how to pilot)</vt:lpstr>
      <vt:lpstr>Maine</vt:lpstr>
      <vt:lpstr>Minnesota</vt:lpstr>
      <vt:lpstr>Oklahoma</vt:lpstr>
      <vt:lpstr>Washington</vt:lpstr>
      <vt:lpstr>Indiana</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Sherman</dc:creator>
  <cp:lastModifiedBy>Andy Carlson</cp:lastModifiedBy>
  <cp:revision>87</cp:revision>
  <dcterms:created xsi:type="dcterms:W3CDTF">2016-03-11T18:22:26Z</dcterms:created>
  <dcterms:modified xsi:type="dcterms:W3CDTF">2018-01-30T15:20:22Z</dcterms:modified>
</cp:coreProperties>
</file>