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2"/>
  </p:notesMasterIdLst>
  <p:sldIdLst>
    <p:sldId id="319" r:id="rId2"/>
    <p:sldId id="320" r:id="rId3"/>
    <p:sldId id="317" r:id="rId4"/>
    <p:sldId id="257" r:id="rId5"/>
    <p:sldId id="318"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6" r:id="rId21"/>
    <p:sldId id="275" r:id="rId22"/>
    <p:sldId id="278" r:id="rId23"/>
    <p:sldId id="282" r:id="rId24"/>
    <p:sldId id="283" r:id="rId25"/>
    <p:sldId id="284" r:id="rId26"/>
    <p:sldId id="330" r:id="rId27"/>
    <p:sldId id="331" r:id="rId28"/>
    <p:sldId id="332" r:id="rId29"/>
    <p:sldId id="333" r:id="rId30"/>
    <p:sldId id="334" r:id="rId31"/>
    <p:sldId id="335" r:id="rId32"/>
    <p:sldId id="336" r:id="rId33"/>
    <p:sldId id="337" r:id="rId34"/>
    <p:sldId id="323" r:id="rId35"/>
    <p:sldId id="324" r:id="rId36"/>
    <p:sldId id="325" r:id="rId37"/>
    <p:sldId id="326" r:id="rId38"/>
    <p:sldId id="327" r:id="rId39"/>
    <p:sldId id="328" r:id="rId40"/>
    <p:sldId id="329" r:id="rId41"/>
    <p:sldId id="291" r:id="rId42"/>
    <p:sldId id="292" r:id="rId43"/>
    <p:sldId id="293" r:id="rId44"/>
    <p:sldId id="294" r:id="rId45"/>
    <p:sldId id="295" r:id="rId46"/>
    <p:sldId id="296" r:id="rId47"/>
    <p:sldId id="297" r:id="rId48"/>
    <p:sldId id="298" r:id="rId49"/>
    <p:sldId id="321" r:id="rId50"/>
    <p:sldId id="322" r:id="rId5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B3E1"/>
    <a:srgbClr val="18786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1062" autoAdjust="0"/>
  </p:normalViewPr>
  <p:slideViewPr>
    <p:cSldViewPr snapToGrid="0" snapToObjects="1">
      <p:cViewPr varScale="1">
        <p:scale>
          <a:sx n="78" d="100"/>
          <a:sy n="78" d="100"/>
        </p:scale>
        <p:origin x="2574" y="9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0" i="0" u="none" strike="noStrike" kern="1200" spc="0" baseline="0">
                <a:solidFill>
                  <a:schemeClr val="tx2"/>
                </a:solidFill>
                <a:latin typeface="+mn-lt"/>
                <a:ea typeface="+mn-ea"/>
                <a:cs typeface="+mn-cs"/>
              </a:defRPr>
            </a:pPr>
            <a:r>
              <a:rPr lang="en-US" sz="1800" b="1" i="0" u="none" strike="noStrike" baseline="0" dirty="0">
                <a:solidFill>
                  <a:schemeClr val="tx2"/>
                </a:solidFill>
                <a:effectLst/>
              </a:rPr>
              <a:t>Percentage of the Population Age 25-44 with a Certificate or Higher Credential, Minnesota, 2015 and 2019 Estimates by Basic Race Groups</a:t>
            </a:r>
            <a:endParaRPr lang="en-US" sz="1800" dirty="0">
              <a:solidFill>
                <a:schemeClr val="tx2"/>
              </a:solidFill>
            </a:endParaRPr>
          </a:p>
        </c:rich>
      </c:tx>
      <c:layout>
        <c:manualLayout>
          <c:xMode val="edge"/>
          <c:yMode val="edge"/>
          <c:x val="0.18196450149116167"/>
          <c:y val="1.1410029077603486E-3"/>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2"/>
              </a:solidFill>
              <a:latin typeface="+mn-lt"/>
              <a:ea typeface="+mn-ea"/>
              <a:cs typeface="+mn-cs"/>
            </a:defRPr>
          </a:pPr>
          <a:endParaRPr lang="en-US"/>
        </a:p>
      </c:txPr>
    </c:title>
    <c:autoTitleDeleted val="0"/>
    <c:plotArea>
      <c:layout>
        <c:manualLayout>
          <c:layoutTarget val="inner"/>
          <c:xMode val="edge"/>
          <c:yMode val="edge"/>
          <c:x val="0.16331043014527644"/>
          <c:y val="0.12618159347802546"/>
          <c:w val="0.8133350050988849"/>
          <c:h val="0.71438955263333648"/>
        </c:manualLayout>
      </c:layout>
      <c:barChart>
        <c:barDir val="col"/>
        <c:grouping val="clustered"/>
        <c:varyColors val="0"/>
        <c:ser>
          <c:idx val="0"/>
          <c:order val="0"/>
          <c:tx>
            <c:v>2015 Estimate</c:v>
          </c:tx>
          <c:spPr>
            <a:solidFill>
              <a:srgbClr val="003865"/>
            </a:solidFill>
            <a:ln>
              <a:noFill/>
            </a:ln>
            <a:effectLst/>
          </c:spPr>
          <c:invertIfNegative val="0"/>
          <c:dLbls>
            <c:spPr>
              <a:noFill/>
              <a:ln>
                <a:noFill/>
              </a:ln>
              <a:effectLst/>
            </c:spPr>
            <c:txPr>
              <a:bodyPr rot="-5400000" spcFirstLastPara="1" vertOverflow="ellipsis" wrap="square" anchor="ctr" anchorCtr="1"/>
              <a:lstStyle/>
              <a:p>
                <a:pPr>
                  <a:defRPr sz="14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'[ALL_FINAL_YEAR5 _DATA_TO_OHE_NOV2019.xlsx]Tables for Reports'!$C$4:$C$10</c:f>
                <c:numCache>
                  <c:formatCode>General</c:formatCode>
                  <c:ptCount val="7"/>
                  <c:pt idx="0">
                    <c:v>2.3E-2</c:v>
                  </c:pt>
                  <c:pt idx="1">
                    <c:v>1.4E-2</c:v>
                  </c:pt>
                  <c:pt idx="2">
                    <c:v>1.7000000000000001E-2</c:v>
                  </c:pt>
                  <c:pt idx="3">
                    <c:v>0.03</c:v>
                  </c:pt>
                  <c:pt idx="4">
                    <c:v>4.0000000000000001E-3</c:v>
                  </c:pt>
                  <c:pt idx="5">
                    <c:v>1.7999999999999999E-2</c:v>
                  </c:pt>
                  <c:pt idx="6">
                    <c:v>4.0000000000000001E-3</c:v>
                  </c:pt>
                </c:numCache>
              </c:numRef>
            </c:plus>
            <c:minus>
              <c:numRef>
                <c:f>'[ALL_FINAL_YEAR5 _DATA_TO_OHE_NOV2019.xlsx]Tables for Reports'!$C$4:$C$10</c:f>
                <c:numCache>
                  <c:formatCode>General</c:formatCode>
                  <c:ptCount val="7"/>
                  <c:pt idx="0">
                    <c:v>2.3E-2</c:v>
                  </c:pt>
                  <c:pt idx="1">
                    <c:v>1.4E-2</c:v>
                  </c:pt>
                  <c:pt idx="2">
                    <c:v>1.7000000000000001E-2</c:v>
                  </c:pt>
                  <c:pt idx="3">
                    <c:v>0.03</c:v>
                  </c:pt>
                  <c:pt idx="4">
                    <c:v>4.0000000000000001E-3</c:v>
                  </c:pt>
                  <c:pt idx="5">
                    <c:v>1.7999999999999999E-2</c:v>
                  </c:pt>
                  <c:pt idx="6">
                    <c:v>4.0000000000000001E-3</c:v>
                  </c:pt>
                </c:numCache>
              </c:numRef>
            </c:minus>
            <c:spPr>
              <a:noFill/>
              <a:ln w="25400" cap="flat" cmpd="sng" algn="ctr">
                <a:solidFill>
                  <a:schemeClr val="tx1">
                    <a:lumMod val="65000"/>
                    <a:lumOff val="35000"/>
                  </a:schemeClr>
                </a:solidFill>
                <a:round/>
              </a:ln>
              <a:effectLst/>
            </c:spPr>
          </c:errBars>
          <c:cat>
            <c:strRef>
              <c:f>'[ALL_FINAL_YEAR5 _DATA_TO_OHE_NOV2019.xlsx]Tables for Reports'!$A$4:$A$10</c:f>
              <c:strCache>
                <c:ptCount val="7"/>
                <c:pt idx="0">
                  <c:v>AMERICAN
 INDIAN</c:v>
                </c:pt>
                <c:pt idx="1">
                  <c:v>LATINX</c:v>
                </c:pt>
                <c:pt idx="2">
                  <c:v>BLACK</c:v>
                </c:pt>
                <c:pt idx="3">
                  <c:v>MULTIRACIAL</c:v>
                </c:pt>
                <c:pt idx="4">
                  <c:v>ALL</c:v>
                </c:pt>
                <c:pt idx="5">
                  <c:v>ASIAN</c:v>
                </c:pt>
                <c:pt idx="6">
                  <c:v>WHITE</c:v>
                </c:pt>
              </c:strCache>
            </c:strRef>
          </c:cat>
          <c:val>
            <c:numRef>
              <c:f>'[ALL_FINAL_YEAR5 _DATA_TO_OHE_NOV2019.xlsx]Tables for Reports'!$B$4:$B$10</c:f>
              <c:numCache>
                <c:formatCode>0.0%</c:formatCode>
                <c:ptCount val="7"/>
                <c:pt idx="0">
                  <c:v>0.21379999999999999</c:v>
                </c:pt>
                <c:pt idx="1">
                  <c:v>0.2361</c:v>
                </c:pt>
                <c:pt idx="2">
                  <c:v>0.34449999999999997</c:v>
                </c:pt>
                <c:pt idx="3">
                  <c:v>0.49769999999999998</c:v>
                </c:pt>
                <c:pt idx="4">
                  <c:v>0.57520000000000004</c:v>
                </c:pt>
                <c:pt idx="5">
                  <c:v>0.62749999999999995</c:v>
                </c:pt>
                <c:pt idx="6">
                  <c:v>0.61399999999999999</c:v>
                </c:pt>
              </c:numCache>
            </c:numRef>
          </c:val>
          <c:extLst>
            <c:ext xmlns:c16="http://schemas.microsoft.com/office/drawing/2014/chart" uri="{C3380CC4-5D6E-409C-BE32-E72D297353CC}">
              <c16:uniqueId val="{00000000-2E67-4637-B6E7-47AF2BA1A0F4}"/>
            </c:ext>
          </c:extLst>
        </c:ser>
        <c:ser>
          <c:idx val="2"/>
          <c:order val="1"/>
          <c:tx>
            <c:v>2019 Estimate</c:v>
          </c:tx>
          <c:spPr>
            <a:solidFill>
              <a:srgbClr val="92D050"/>
            </a:solidFill>
            <a:ln>
              <a:noFill/>
            </a:ln>
            <a:effectLst/>
          </c:spPr>
          <c:invertIfNegative val="0"/>
          <c:dLbls>
            <c:spPr>
              <a:noFill/>
              <a:ln>
                <a:noFill/>
              </a:ln>
              <a:effectLst/>
            </c:spPr>
            <c:txPr>
              <a:bodyPr rot="-5400000" spcFirstLastPara="1" vertOverflow="ellipsis" wrap="square" anchor="ctr" anchorCtr="1"/>
              <a:lstStyle/>
              <a:p>
                <a:pPr>
                  <a:defRPr sz="14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'[ALL_FINAL_YEAR5 _DATA_TO_OHE_NOV2019.xlsx]Tables for Reports'!$E$4:$E$10</c:f>
                <c:numCache>
                  <c:formatCode>General</c:formatCode>
                  <c:ptCount val="7"/>
                  <c:pt idx="0">
                    <c:v>1.9E-2</c:v>
                  </c:pt>
                  <c:pt idx="1">
                    <c:v>1.4E-2</c:v>
                  </c:pt>
                  <c:pt idx="2">
                    <c:v>1.4999999999999999E-2</c:v>
                  </c:pt>
                  <c:pt idx="3">
                    <c:v>2.7E-2</c:v>
                  </c:pt>
                  <c:pt idx="4">
                    <c:v>4.0000000000000001E-3</c:v>
                  </c:pt>
                  <c:pt idx="5">
                    <c:v>1.7000000000000001E-2</c:v>
                  </c:pt>
                  <c:pt idx="6">
                    <c:v>3.0000000000000001E-3</c:v>
                  </c:pt>
                </c:numCache>
              </c:numRef>
            </c:plus>
            <c:minus>
              <c:numRef>
                <c:f>'[ALL_FINAL_YEAR5 _DATA_TO_OHE_NOV2019.xlsx]Tables for Reports'!$E$4:$E$10</c:f>
                <c:numCache>
                  <c:formatCode>General</c:formatCode>
                  <c:ptCount val="7"/>
                  <c:pt idx="0">
                    <c:v>1.9E-2</c:v>
                  </c:pt>
                  <c:pt idx="1">
                    <c:v>1.4E-2</c:v>
                  </c:pt>
                  <c:pt idx="2">
                    <c:v>1.4999999999999999E-2</c:v>
                  </c:pt>
                  <c:pt idx="3">
                    <c:v>2.7E-2</c:v>
                  </c:pt>
                  <c:pt idx="4">
                    <c:v>4.0000000000000001E-3</c:v>
                  </c:pt>
                  <c:pt idx="5">
                    <c:v>1.7000000000000001E-2</c:v>
                  </c:pt>
                  <c:pt idx="6">
                    <c:v>3.0000000000000001E-3</c:v>
                  </c:pt>
                </c:numCache>
              </c:numRef>
            </c:minus>
            <c:spPr>
              <a:noFill/>
              <a:ln w="25400" cap="flat" cmpd="sng" algn="ctr">
                <a:solidFill>
                  <a:schemeClr val="tx1">
                    <a:lumMod val="65000"/>
                    <a:lumOff val="35000"/>
                  </a:schemeClr>
                </a:solidFill>
                <a:round/>
              </a:ln>
              <a:effectLst/>
            </c:spPr>
          </c:errBars>
          <c:cat>
            <c:strRef>
              <c:f>'[ALL_FINAL_YEAR5 _DATA_TO_OHE_NOV2019.xlsx]Tables for Reports'!$A$4:$A$10</c:f>
              <c:strCache>
                <c:ptCount val="7"/>
                <c:pt idx="0">
                  <c:v>AMERICAN
 INDIAN</c:v>
                </c:pt>
                <c:pt idx="1">
                  <c:v>LATINX</c:v>
                </c:pt>
                <c:pt idx="2">
                  <c:v>BLACK</c:v>
                </c:pt>
                <c:pt idx="3">
                  <c:v>MULTIRACIAL</c:v>
                </c:pt>
                <c:pt idx="4">
                  <c:v>ALL</c:v>
                </c:pt>
                <c:pt idx="5">
                  <c:v>ASIAN</c:v>
                </c:pt>
                <c:pt idx="6">
                  <c:v>WHITE</c:v>
                </c:pt>
              </c:strCache>
            </c:strRef>
          </c:cat>
          <c:val>
            <c:numRef>
              <c:f>'[ALL_FINAL_YEAR5 _DATA_TO_OHE_NOV2019.xlsx]Tables for Reports'!$D$4:$D$10</c:f>
              <c:numCache>
                <c:formatCode>0.0%</c:formatCode>
                <c:ptCount val="7"/>
                <c:pt idx="0">
                  <c:v>0.27979511406828139</c:v>
                </c:pt>
                <c:pt idx="1">
                  <c:v>0.28086099254263053</c:v>
                </c:pt>
                <c:pt idx="2">
                  <c:v>0.37005464294878382</c:v>
                </c:pt>
                <c:pt idx="3">
                  <c:v>0.55748413162887345</c:v>
                </c:pt>
                <c:pt idx="4">
                  <c:v>0.62246953613017775</c:v>
                </c:pt>
                <c:pt idx="5">
                  <c:v>0.64235982606327435</c:v>
                </c:pt>
                <c:pt idx="6">
                  <c:v>0.67810484730278453</c:v>
                </c:pt>
              </c:numCache>
            </c:numRef>
          </c:val>
          <c:extLst>
            <c:ext xmlns:c16="http://schemas.microsoft.com/office/drawing/2014/chart" uri="{C3380CC4-5D6E-409C-BE32-E72D297353CC}">
              <c16:uniqueId val="{00000001-2E67-4637-B6E7-47AF2BA1A0F4}"/>
            </c:ext>
          </c:extLst>
        </c:ser>
        <c:dLbls>
          <c:showLegendKey val="0"/>
          <c:showVal val="0"/>
          <c:showCatName val="0"/>
          <c:showSerName val="0"/>
          <c:showPercent val="0"/>
          <c:showBubbleSize val="0"/>
        </c:dLbls>
        <c:gapWidth val="100"/>
        <c:overlap val="-10"/>
        <c:axId val="303371008"/>
        <c:axId val="303371400"/>
      </c:barChart>
      <c:catAx>
        <c:axId val="303371008"/>
        <c:scaling>
          <c:orientation val="minMax"/>
        </c:scaling>
        <c:delete val="0"/>
        <c:axPos val="b"/>
        <c:title>
          <c:tx>
            <c:rich>
              <a:bodyPr rot="0" spcFirstLastPara="1" vertOverflow="ellipsis" vert="horz" wrap="square" anchor="ctr" anchorCtr="1"/>
              <a:lstStyle/>
              <a:p>
                <a:pPr>
                  <a:defRPr sz="1400" b="0" i="0" u="none" strike="noStrike" kern="1200" baseline="0">
                    <a:solidFill>
                      <a:srgbClr val="003865"/>
                    </a:solidFill>
                    <a:latin typeface="+mn-lt"/>
                    <a:ea typeface="+mn-ea"/>
                    <a:cs typeface="+mn-cs"/>
                  </a:defRPr>
                </a:pPr>
                <a:r>
                  <a:rPr lang="en-US" sz="1600" dirty="0">
                    <a:solidFill>
                      <a:srgbClr val="003865"/>
                    </a:solidFill>
                  </a:rPr>
                  <a:t>Basic Race Groups</a:t>
                </a:r>
              </a:p>
            </c:rich>
          </c:tx>
          <c:layout>
            <c:manualLayout>
              <c:xMode val="edge"/>
              <c:yMode val="edge"/>
              <c:x val="0.40011027727714443"/>
              <c:y val="0.93780847809319889"/>
            </c:manualLayout>
          </c:layout>
          <c:overlay val="0"/>
          <c:spPr>
            <a:noFill/>
            <a:ln>
              <a:noFill/>
            </a:ln>
            <a:effectLst/>
          </c:spPr>
          <c:txPr>
            <a:bodyPr rot="0" spcFirstLastPara="1" vertOverflow="ellipsis" vert="horz" wrap="square" anchor="ctr" anchorCtr="1"/>
            <a:lstStyle/>
            <a:p>
              <a:pPr>
                <a:defRPr sz="1400" b="0" i="0" u="none" strike="noStrike" kern="1200" baseline="0">
                  <a:solidFill>
                    <a:srgbClr val="003865"/>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200" b="0" i="0" u="none" strike="noStrike" kern="1200" baseline="0">
                <a:solidFill>
                  <a:srgbClr val="003865"/>
                </a:solidFill>
                <a:latin typeface="+mn-lt"/>
                <a:ea typeface="+mn-ea"/>
                <a:cs typeface="+mn-cs"/>
              </a:defRPr>
            </a:pPr>
            <a:endParaRPr lang="en-US"/>
          </a:p>
        </c:txPr>
        <c:crossAx val="303371400"/>
        <c:crosses val="autoZero"/>
        <c:auto val="1"/>
        <c:lblAlgn val="ctr"/>
        <c:lblOffset val="100"/>
        <c:tickLblSkip val="1"/>
        <c:noMultiLvlLbl val="0"/>
      </c:catAx>
      <c:valAx>
        <c:axId val="303371400"/>
        <c:scaling>
          <c:orientation val="minMax"/>
          <c:max val="1"/>
        </c:scaling>
        <c:delete val="0"/>
        <c:axPos val="l"/>
        <c:title>
          <c:tx>
            <c:rich>
              <a:bodyPr rot="-5400000" spcFirstLastPara="1" vertOverflow="ellipsis" vert="horz" wrap="square" anchor="ctr" anchorCtr="1"/>
              <a:lstStyle/>
              <a:p>
                <a:pPr algn="ctr" rtl="0">
                  <a:defRPr sz="1200" b="0" i="0" u="none" strike="noStrike" kern="1200" baseline="0">
                    <a:solidFill>
                      <a:schemeClr val="tx1">
                        <a:lumMod val="95000"/>
                        <a:lumOff val="5000"/>
                      </a:schemeClr>
                    </a:solidFill>
                    <a:latin typeface="+mn-lt"/>
                    <a:ea typeface="+mn-ea"/>
                    <a:cs typeface="+mn-cs"/>
                  </a:defRPr>
                </a:pPr>
                <a:r>
                  <a:rPr lang="en-US" sz="1200" dirty="0">
                    <a:solidFill>
                      <a:schemeClr val="tx1">
                        <a:lumMod val="95000"/>
                        <a:lumOff val="5000"/>
                      </a:schemeClr>
                    </a:solidFill>
                  </a:rPr>
                  <a:t>Estimated Percent of the Population Completing a Postsecondary Certificate or Degree</a:t>
                </a:r>
              </a:p>
              <a:p>
                <a:pPr algn="ctr" rtl="0">
                  <a:defRPr sz="1200">
                    <a:solidFill>
                      <a:schemeClr val="tx1">
                        <a:lumMod val="95000"/>
                        <a:lumOff val="5000"/>
                      </a:schemeClr>
                    </a:solidFill>
                  </a:defRPr>
                </a:pPr>
                <a:endParaRPr lang="en-US" sz="1200" dirty="0">
                  <a:solidFill>
                    <a:schemeClr val="tx1">
                      <a:lumMod val="95000"/>
                      <a:lumOff val="5000"/>
                    </a:schemeClr>
                  </a:solidFill>
                </a:endParaRPr>
              </a:p>
            </c:rich>
          </c:tx>
          <c:layout>
            <c:manualLayout>
              <c:xMode val="edge"/>
              <c:yMode val="edge"/>
              <c:x val="8.3831279190729191E-3"/>
              <c:y val="0.17898033972168573"/>
            </c:manualLayout>
          </c:layout>
          <c:overlay val="0"/>
          <c:spPr>
            <a:noFill/>
            <a:ln>
              <a:noFill/>
            </a:ln>
            <a:effectLst/>
          </c:spPr>
          <c:txPr>
            <a:bodyPr rot="-5400000" spcFirstLastPara="1" vertOverflow="ellipsis" vert="horz" wrap="square" anchor="ctr" anchorCtr="1"/>
            <a:lstStyle/>
            <a:p>
              <a:pPr algn="ctr" rtl="0">
                <a:defRPr sz="1200" b="0" i="0" u="none" strike="noStrike" kern="1200" baseline="0">
                  <a:solidFill>
                    <a:schemeClr val="tx1">
                      <a:lumMod val="95000"/>
                      <a:lumOff val="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95000"/>
                    <a:lumOff val="5000"/>
                  </a:schemeClr>
                </a:solidFill>
                <a:latin typeface="+mn-lt"/>
                <a:ea typeface="+mn-ea"/>
                <a:cs typeface="+mn-cs"/>
              </a:defRPr>
            </a:pPr>
            <a:endParaRPr lang="en-US"/>
          </a:p>
        </c:txPr>
        <c:crossAx val="303371008"/>
        <c:crosses val="autoZero"/>
        <c:crossBetween val="between"/>
        <c:majorUnit val="0.1"/>
      </c:valAx>
      <c:spPr>
        <a:noFill/>
        <a:ln>
          <a:noFill/>
        </a:ln>
        <a:effectLst/>
      </c:spPr>
    </c:plotArea>
    <c:legend>
      <c:legendPos val="b"/>
      <c:layout>
        <c:manualLayout>
          <c:xMode val="edge"/>
          <c:yMode val="edge"/>
          <c:x val="0.26573553145856249"/>
          <c:y val="0.19230110627618915"/>
          <c:w val="0.60463044697401025"/>
          <c:h val="5.9554534849810437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2"/>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100"/>
      </a:pPr>
      <a:endParaRPr lang="en-US"/>
    </a:p>
  </c:txPr>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165211685495834"/>
          <c:y val="8.7046393394547367E-2"/>
          <c:w val="0.86177384076990371"/>
          <c:h val="0.73577136191309422"/>
        </c:manualLayout>
      </c:layout>
      <c:barChart>
        <c:barDir val="col"/>
        <c:grouping val="clustered"/>
        <c:varyColors val="0"/>
        <c:ser>
          <c:idx val="0"/>
          <c:order val="0"/>
          <c:tx>
            <c:v>Certificate</c:v>
          </c:tx>
          <c:spPr>
            <a:solidFill>
              <a:schemeClr val="accent1">
                <a:lumMod val="50000"/>
              </a:schemeClr>
            </a:solidFill>
            <a:ln>
              <a:noFill/>
            </a:ln>
            <a:effectLst/>
          </c:spPr>
          <c:invertIfNegative val="0"/>
          <c:dLbls>
            <c:spPr>
              <a:noFill/>
              <a:ln>
                <a:noFill/>
              </a:ln>
              <a:effectLst/>
            </c:spPr>
            <c:txPr>
              <a:bodyPr rot="-5400000" spcFirstLastPara="1" vertOverflow="ellipsis" wrap="square" anchor="ctr" anchorCtr="1"/>
              <a:lstStyle/>
              <a:p>
                <a:pPr>
                  <a:defRPr sz="16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'Tables for Reports'!$A$36:$A$42</c:f>
              <c:strCache>
                <c:ptCount val="7"/>
                <c:pt idx="0">
                  <c:v>AMERICAN
 INDIAN</c:v>
                </c:pt>
                <c:pt idx="1">
                  <c:v>LATINX</c:v>
                </c:pt>
                <c:pt idx="2">
                  <c:v>BLACK</c:v>
                </c:pt>
                <c:pt idx="3">
                  <c:v>MULTIRACIAL</c:v>
                </c:pt>
                <c:pt idx="4">
                  <c:v>ALL</c:v>
                </c:pt>
                <c:pt idx="5">
                  <c:v>ASIAN</c:v>
                </c:pt>
                <c:pt idx="6">
                  <c:v>WHITE</c:v>
                </c:pt>
              </c:strCache>
            </c:strRef>
          </c:cat>
          <c:val>
            <c:numRef>
              <c:f>'Tables for Reports'!$B$125:$B$131</c:f>
              <c:numCache>
                <c:formatCode>0.0%</c:formatCode>
                <c:ptCount val="7"/>
                <c:pt idx="0">
                  <c:v>9.5890410958904104E-2</c:v>
                </c:pt>
                <c:pt idx="1">
                  <c:v>4.6067415730337076E-2</c:v>
                </c:pt>
                <c:pt idx="2">
                  <c:v>7.5376884422110546E-2</c:v>
                </c:pt>
                <c:pt idx="3">
                  <c:v>7.3825503355704702E-2</c:v>
                </c:pt>
                <c:pt idx="4">
                  <c:v>8.3531718246744158E-2</c:v>
                </c:pt>
                <c:pt idx="5">
                  <c:v>4.5168067226890755E-2</c:v>
                </c:pt>
                <c:pt idx="6">
                  <c:v>9.0851160673645875E-2</c:v>
                </c:pt>
              </c:numCache>
            </c:numRef>
          </c:val>
          <c:extLst>
            <c:ext xmlns:c16="http://schemas.microsoft.com/office/drawing/2014/chart" uri="{C3380CC4-5D6E-409C-BE32-E72D297353CC}">
              <c16:uniqueId val="{00000000-A683-419D-B6C1-D1366CF8E2D9}"/>
            </c:ext>
          </c:extLst>
        </c:ser>
        <c:ser>
          <c:idx val="1"/>
          <c:order val="1"/>
          <c:tx>
            <c:v>Associate Degree or Higher</c:v>
          </c:tx>
          <c:spPr>
            <a:solidFill>
              <a:srgbClr val="92D050"/>
            </a:solidFill>
            <a:ln>
              <a:noFill/>
            </a:ln>
            <a:effectLst/>
          </c:spPr>
          <c:invertIfNegative val="0"/>
          <c:dLbls>
            <c:spPr>
              <a:noFill/>
              <a:ln>
                <a:noFill/>
              </a:ln>
              <a:effectLst/>
            </c:spPr>
            <c:txPr>
              <a:bodyPr rot="-5400000" spcFirstLastPara="1" vertOverflow="ellipsis" wrap="square" anchor="ctr" anchorCtr="1"/>
              <a:lstStyle/>
              <a:p>
                <a:pPr>
                  <a:defRPr sz="16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'Tables for Reports'!$A$36:$A$42</c:f>
              <c:strCache>
                <c:ptCount val="7"/>
                <c:pt idx="0">
                  <c:v>AMERICAN
 INDIAN</c:v>
                </c:pt>
                <c:pt idx="1">
                  <c:v>LATINX</c:v>
                </c:pt>
                <c:pt idx="2">
                  <c:v>BLACK</c:v>
                </c:pt>
                <c:pt idx="3">
                  <c:v>MULTIRACIAL</c:v>
                </c:pt>
                <c:pt idx="4">
                  <c:v>ALL</c:v>
                </c:pt>
                <c:pt idx="5">
                  <c:v>ASIAN</c:v>
                </c:pt>
                <c:pt idx="6">
                  <c:v>WHITE</c:v>
                </c:pt>
              </c:strCache>
            </c:strRef>
          </c:cat>
          <c:val>
            <c:numRef>
              <c:f>'Tables for Reports'!$C$125:$C$131</c:f>
              <c:numCache>
                <c:formatCode>0.0%</c:formatCode>
                <c:ptCount val="7"/>
                <c:pt idx="0">
                  <c:v>0.18493150684931506</c:v>
                </c:pt>
                <c:pt idx="1">
                  <c:v>0.23483146067415731</c:v>
                </c:pt>
                <c:pt idx="2">
                  <c:v>0.29447236180904524</c:v>
                </c:pt>
                <c:pt idx="3">
                  <c:v>0.48322147651006714</c:v>
                </c:pt>
                <c:pt idx="4">
                  <c:v>0.53928021285534233</c:v>
                </c:pt>
                <c:pt idx="5">
                  <c:v>0.59663865546218486</c:v>
                </c:pt>
                <c:pt idx="6">
                  <c:v>0.5872553482020938</c:v>
                </c:pt>
              </c:numCache>
            </c:numRef>
          </c:val>
          <c:extLst>
            <c:ext xmlns:c16="http://schemas.microsoft.com/office/drawing/2014/chart" uri="{C3380CC4-5D6E-409C-BE32-E72D297353CC}">
              <c16:uniqueId val="{00000001-A683-419D-B6C1-D1366CF8E2D9}"/>
            </c:ext>
          </c:extLst>
        </c:ser>
        <c:ser>
          <c:idx val="2"/>
          <c:order val="2"/>
          <c:tx>
            <c:v>Total Credentials</c:v>
          </c:tx>
          <c:spPr>
            <a:solidFill>
              <a:schemeClr val="accent3"/>
            </a:solidFill>
            <a:ln>
              <a:noFill/>
            </a:ln>
            <a:effectLst/>
          </c:spPr>
          <c:invertIfNegative val="0"/>
          <c:dLbls>
            <c:spPr>
              <a:noFill/>
              <a:ln>
                <a:noFill/>
              </a:ln>
              <a:effectLst/>
            </c:spPr>
            <c:txPr>
              <a:bodyPr rot="-5400000" spcFirstLastPara="1" vertOverflow="ellipsis" wrap="square" anchor="ctr" anchorCtr="1"/>
              <a:lstStyle/>
              <a:p>
                <a:pPr>
                  <a:defRPr sz="16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'Tables for Reports'!$E$125:$E$131</c:f>
              <c:numCache>
                <c:formatCode>0.0%</c:formatCode>
                <c:ptCount val="7"/>
                <c:pt idx="0">
                  <c:v>0.27979511406828139</c:v>
                </c:pt>
                <c:pt idx="1">
                  <c:v>0.28086099254263053</c:v>
                </c:pt>
                <c:pt idx="2">
                  <c:v>0.37005464294878382</c:v>
                </c:pt>
                <c:pt idx="3">
                  <c:v>0.55748413162887345</c:v>
                </c:pt>
                <c:pt idx="4">
                  <c:v>0.62246953613017775</c:v>
                </c:pt>
                <c:pt idx="5">
                  <c:v>0.64235982606327435</c:v>
                </c:pt>
                <c:pt idx="6">
                  <c:v>0.67810484730278453</c:v>
                </c:pt>
              </c:numCache>
            </c:numRef>
          </c:val>
          <c:extLst>
            <c:ext xmlns:c16="http://schemas.microsoft.com/office/drawing/2014/chart" uri="{C3380CC4-5D6E-409C-BE32-E72D297353CC}">
              <c16:uniqueId val="{00000002-A683-419D-B6C1-D1366CF8E2D9}"/>
            </c:ext>
          </c:extLst>
        </c:ser>
        <c:dLbls>
          <c:showLegendKey val="0"/>
          <c:showVal val="0"/>
          <c:showCatName val="0"/>
          <c:showSerName val="0"/>
          <c:showPercent val="0"/>
          <c:showBubbleSize val="0"/>
        </c:dLbls>
        <c:gapWidth val="100"/>
        <c:axId val="585261360"/>
        <c:axId val="585262344"/>
      </c:barChart>
      <c:catAx>
        <c:axId val="585261360"/>
        <c:scaling>
          <c:orientation val="minMax"/>
        </c:scaling>
        <c:delete val="0"/>
        <c:axPos val="b"/>
        <c:title>
          <c:tx>
            <c:rich>
              <a:bodyPr rot="0" spcFirstLastPara="1" vertOverflow="ellipsis" vert="horz" wrap="square" anchor="ctr" anchorCtr="1"/>
              <a:lstStyle/>
              <a:p>
                <a:pPr>
                  <a:defRPr sz="1600" b="0" i="0" u="none" strike="noStrike" kern="1200" baseline="0">
                    <a:solidFill>
                      <a:srgbClr val="003865"/>
                    </a:solidFill>
                    <a:latin typeface="+mn-lt"/>
                    <a:ea typeface="+mn-ea"/>
                    <a:cs typeface="+mn-cs"/>
                  </a:defRPr>
                </a:pPr>
                <a:r>
                  <a:rPr lang="en-US">
                    <a:solidFill>
                      <a:srgbClr val="003865"/>
                    </a:solidFill>
                  </a:rPr>
                  <a:t>Race</a:t>
                </a:r>
              </a:p>
            </c:rich>
          </c:tx>
          <c:overlay val="0"/>
          <c:spPr>
            <a:noFill/>
            <a:ln>
              <a:noFill/>
            </a:ln>
            <a:effectLst/>
          </c:spPr>
          <c:txPr>
            <a:bodyPr rot="0" spcFirstLastPara="1" vertOverflow="ellipsis" vert="horz" wrap="square" anchor="ctr" anchorCtr="1"/>
            <a:lstStyle/>
            <a:p>
              <a:pPr>
                <a:defRPr sz="1600" b="0" i="0" u="none" strike="noStrike" kern="1200" baseline="0">
                  <a:solidFill>
                    <a:srgbClr val="003865"/>
                  </a:solidFill>
                  <a:latin typeface="+mn-lt"/>
                  <a:ea typeface="+mn-ea"/>
                  <a:cs typeface="+mn-cs"/>
                </a:defRPr>
              </a:pPr>
              <a:endParaRPr lang="en-US"/>
            </a:p>
          </c:txPr>
        </c:title>
        <c:numFmt formatCode="0.0%"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600" b="0" i="0" u="none" strike="noStrike" kern="1200" baseline="0">
                <a:solidFill>
                  <a:srgbClr val="003865"/>
                </a:solidFill>
                <a:latin typeface="+mn-lt"/>
                <a:ea typeface="+mn-ea"/>
                <a:cs typeface="+mn-cs"/>
              </a:defRPr>
            </a:pPr>
            <a:endParaRPr lang="en-US"/>
          </a:p>
        </c:txPr>
        <c:crossAx val="585262344"/>
        <c:crossesAt val="0"/>
        <c:auto val="1"/>
        <c:lblAlgn val="ctr"/>
        <c:lblOffset val="100"/>
        <c:tickLblSkip val="1"/>
        <c:noMultiLvlLbl val="0"/>
      </c:catAx>
      <c:valAx>
        <c:axId val="585262344"/>
        <c:scaling>
          <c:orientation val="minMax"/>
          <c:max val="1"/>
        </c:scaling>
        <c:delete val="0"/>
        <c:axPos val="l"/>
        <c:title>
          <c:tx>
            <c:rich>
              <a:bodyPr rot="-5400000" spcFirstLastPara="1" vertOverflow="ellipsis" vert="horz" wrap="square" anchor="ctr" anchorCtr="1"/>
              <a:lstStyle/>
              <a:p>
                <a:pPr>
                  <a:defRPr sz="1600" b="0" i="0" u="none" strike="noStrike" kern="1200" baseline="0">
                    <a:solidFill>
                      <a:srgbClr val="003865"/>
                    </a:solidFill>
                    <a:latin typeface="+mn-lt"/>
                    <a:ea typeface="+mn-ea"/>
                    <a:cs typeface="+mn-cs"/>
                  </a:defRPr>
                </a:pPr>
                <a:r>
                  <a:rPr lang="en-US">
                    <a:solidFill>
                      <a:srgbClr val="003865"/>
                    </a:solidFill>
                  </a:rPr>
                  <a:t>Percent Attainment</a:t>
                </a:r>
              </a:p>
            </c:rich>
          </c:tx>
          <c:overlay val="0"/>
          <c:spPr>
            <a:noFill/>
            <a:ln>
              <a:noFill/>
            </a:ln>
            <a:effectLst/>
          </c:spPr>
          <c:txPr>
            <a:bodyPr rot="-5400000" spcFirstLastPara="1" vertOverflow="ellipsis" vert="horz" wrap="square" anchor="ctr" anchorCtr="1"/>
            <a:lstStyle/>
            <a:p>
              <a:pPr>
                <a:defRPr sz="1600" b="0" i="0" u="none" strike="noStrike" kern="1200" baseline="0">
                  <a:solidFill>
                    <a:srgbClr val="003865"/>
                  </a:solidFill>
                  <a:latin typeface="+mn-lt"/>
                  <a:ea typeface="+mn-ea"/>
                  <a:cs typeface="+mn-cs"/>
                </a:defRPr>
              </a:pPr>
              <a:endParaRPr lang="en-US"/>
            </a:p>
          </c:txPr>
        </c:title>
        <c:numFmt formatCode="0%" sourceLinked="0"/>
        <c:majorTickMark val="none"/>
        <c:minorTickMark val="none"/>
        <c:tickLblPos val="nextTo"/>
        <c:spPr>
          <a:noFill/>
          <a:ln>
            <a:solidFill>
              <a:schemeClr val="bg1">
                <a:lumMod val="75000"/>
              </a:schemeClr>
            </a:solidFill>
          </a:ln>
          <a:effectLst/>
        </c:spPr>
        <c:txPr>
          <a:bodyPr rot="-60000000" spcFirstLastPara="1" vertOverflow="ellipsis" vert="horz" wrap="square" anchor="ctr" anchorCtr="1"/>
          <a:lstStyle/>
          <a:p>
            <a:pPr>
              <a:defRPr sz="1600" b="0" i="0" u="none" strike="noStrike" kern="1200" baseline="0">
                <a:solidFill>
                  <a:srgbClr val="003865"/>
                </a:solidFill>
                <a:latin typeface="+mn-lt"/>
                <a:ea typeface="+mn-ea"/>
                <a:cs typeface="+mn-cs"/>
              </a:defRPr>
            </a:pPr>
            <a:endParaRPr lang="en-US"/>
          </a:p>
        </c:txPr>
        <c:crossAx val="585261360"/>
        <c:crosses val="autoZero"/>
        <c:crossBetween val="between"/>
      </c:valAx>
      <c:spPr>
        <a:noFill/>
        <a:ln>
          <a:noFill/>
        </a:ln>
        <a:effectLst/>
      </c:spPr>
    </c:plotArea>
    <c:legend>
      <c:legendPos val="b"/>
      <c:layout>
        <c:manualLayout>
          <c:xMode val="edge"/>
          <c:yMode val="edge"/>
          <c:x val="0.12876269542394156"/>
          <c:y val="1.1060446038387954E-2"/>
          <c:w val="0.77241884430416974"/>
          <c:h val="7.744082952431032E-2"/>
        </c:manualLayout>
      </c:layout>
      <c:overlay val="0"/>
      <c:spPr>
        <a:noFill/>
        <a:ln>
          <a:noFill/>
        </a:ln>
        <a:effectLst/>
      </c:spPr>
      <c:txPr>
        <a:bodyPr rot="0" spcFirstLastPara="1" vertOverflow="ellipsis" vert="horz" wrap="square" anchor="ctr" anchorCtr="1"/>
        <a:lstStyle/>
        <a:p>
          <a:pPr>
            <a:defRPr sz="1600" b="0" i="0" u="none" strike="noStrike" kern="1200" baseline="0">
              <a:solidFill>
                <a:srgbClr val="003865"/>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600">
          <a:solidFill>
            <a:schemeClr val="tx1"/>
          </a:solidFill>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C9FAB17-6477-4AC1-A691-F37DBD6131F2}" type="doc">
      <dgm:prSet loTypeId="urn:microsoft.com/office/officeart/2011/layout/ConvergingText" loCatId="process" qsTypeId="urn:microsoft.com/office/officeart/2005/8/quickstyle/simple1" qsCatId="simple" csTypeId="urn:microsoft.com/office/officeart/2005/8/colors/accent0_3" csCatId="mainScheme" phldr="1"/>
      <dgm:spPr/>
      <dgm:t>
        <a:bodyPr/>
        <a:lstStyle/>
        <a:p>
          <a:endParaRPr lang="en-US"/>
        </a:p>
      </dgm:t>
    </dgm:pt>
    <dgm:pt modelId="{CDDFAED0-589D-468B-A456-5D19856F54E9}">
      <dgm:prSet phldrT="[Text]" custT="1"/>
      <dgm:spPr/>
      <dgm:t>
        <a:bodyPr/>
        <a:lstStyle/>
        <a:p>
          <a:r>
            <a:rPr lang="en-US" sz="1400" b="1" dirty="0"/>
            <a:t>Student-ready institutions</a:t>
          </a:r>
        </a:p>
      </dgm:t>
    </dgm:pt>
    <dgm:pt modelId="{4BE10603-02F6-4EB5-BB6F-9BF5FB6A3ABF}" type="parTrans" cxnId="{CA372245-6BF8-41E6-9CDB-71803A2CE78B}">
      <dgm:prSet/>
      <dgm:spPr/>
      <dgm:t>
        <a:bodyPr/>
        <a:lstStyle/>
        <a:p>
          <a:endParaRPr lang="en-US" sz="1100"/>
        </a:p>
      </dgm:t>
    </dgm:pt>
    <dgm:pt modelId="{1BBFA754-755E-4FE2-BE90-C50C01A97366}" type="sibTrans" cxnId="{CA372245-6BF8-41E6-9CDB-71803A2CE78B}">
      <dgm:prSet/>
      <dgm:spPr/>
      <dgm:t>
        <a:bodyPr/>
        <a:lstStyle/>
        <a:p>
          <a:endParaRPr lang="en-US" sz="1100"/>
        </a:p>
      </dgm:t>
    </dgm:pt>
    <dgm:pt modelId="{DBE6CCBF-A054-4635-BE05-9C479563162C}">
      <dgm:prSet phldrT="[Text]" custT="1"/>
      <dgm:spPr/>
      <dgm:t>
        <a:bodyPr/>
        <a:lstStyle/>
        <a:p>
          <a:r>
            <a:rPr lang="en-US" sz="1400" b="1" dirty="0">
              <a:solidFill>
                <a:srgbClr val="009F4D"/>
              </a:solidFill>
            </a:rPr>
            <a:t>Leadership philosophy</a:t>
          </a:r>
        </a:p>
      </dgm:t>
    </dgm:pt>
    <dgm:pt modelId="{25551E54-05E4-4A1E-BC79-6B2AD86C2CC1}" type="parTrans" cxnId="{86C6EB12-550F-4BE6-9DF7-6296D24517A7}">
      <dgm:prSet/>
      <dgm:spPr/>
      <dgm:t>
        <a:bodyPr/>
        <a:lstStyle/>
        <a:p>
          <a:endParaRPr lang="en-US" sz="1100"/>
        </a:p>
      </dgm:t>
    </dgm:pt>
    <dgm:pt modelId="{B9DD279F-836F-49F2-9D82-6760209CE941}" type="sibTrans" cxnId="{86C6EB12-550F-4BE6-9DF7-6296D24517A7}">
      <dgm:prSet/>
      <dgm:spPr/>
      <dgm:t>
        <a:bodyPr/>
        <a:lstStyle/>
        <a:p>
          <a:endParaRPr lang="en-US" sz="1100"/>
        </a:p>
      </dgm:t>
    </dgm:pt>
    <dgm:pt modelId="{3CABD073-270B-4AD4-9CF6-95153D63E738}">
      <dgm:prSet phldrT="[Text]" custT="1"/>
      <dgm:spPr/>
      <dgm:t>
        <a:bodyPr/>
        <a:lstStyle/>
        <a:p>
          <a:r>
            <a:rPr lang="en-US" sz="1400" b="1" dirty="0">
              <a:solidFill>
                <a:srgbClr val="009F4D"/>
              </a:solidFill>
            </a:rPr>
            <a:t>Localized context</a:t>
          </a:r>
        </a:p>
      </dgm:t>
    </dgm:pt>
    <dgm:pt modelId="{8EE529BD-5A7E-4F08-9E6B-C6AD0850D0D3}" type="parTrans" cxnId="{D06DCAE5-8D07-4CA4-B996-70286DD5DD0A}">
      <dgm:prSet/>
      <dgm:spPr/>
      <dgm:t>
        <a:bodyPr/>
        <a:lstStyle/>
        <a:p>
          <a:endParaRPr lang="en-US" sz="1100"/>
        </a:p>
      </dgm:t>
    </dgm:pt>
    <dgm:pt modelId="{7D877894-4E20-40CA-A032-CFEE2463C839}" type="sibTrans" cxnId="{D06DCAE5-8D07-4CA4-B996-70286DD5DD0A}">
      <dgm:prSet/>
      <dgm:spPr/>
      <dgm:t>
        <a:bodyPr/>
        <a:lstStyle/>
        <a:p>
          <a:endParaRPr lang="en-US" sz="1100"/>
        </a:p>
      </dgm:t>
    </dgm:pt>
    <dgm:pt modelId="{67EF060D-4E09-4536-ADB2-3331B4AA0F8E}">
      <dgm:prSet phldrT="[Text]" custT="1"/>
      <dgm:spPr/>
      <dgm:t>
        <a:bodyPr/>
        <a:lstStyle/>
        <a:p>
          <a:r>
            <a:rPr lang="en-US" sz="1400" b="1" dirty="0">
              <a:solidFill>
                <a:srgbClr val="009F4D"/>
              </a:solidFill>
            </a:rPr>
            <a:t>Institutional change</a:t>
          </a:r>
        </a:p>
      </dgm:t>
    </dgm:pt>
    <dgm:pt modelId="{CC1CCED9-5AA3-43FF-A50F-0BD87247A627}" type="parTrans" cxnId="{81328DEA-78C1-4547-8AA0-6A68EB47D5D9}">
      <dgm:prSet/>
      <dgm:spPr/>
      <dgm:t>
        <a:bodyPr/>
        <a:lstStyle/>
        <a:p>
          <a:endParaRPr lang="en-US" sz="1100"/>
        </a:p>
      </dgm:t>
    </dgm:pt>
    <dgm:pt modelId="{0631E0D5-5388-405D-90AE-D0F1BEC6A024}" type="sibTrans" cxnId="{81328DEA-78C1-4547-8AA0-6A68EB47D5D9}">
      <dgm:prSet/>
      <dgm:spPr/>
      <dgm:t>
        <a:bodyPr/>
        <a:lstStyle/>
        <a:p>
          <a:endParaRPr lang="en-US" sz="1100"/>
        </a:p>
      </dgm:t>
    </dgm:pt>
    <dgm:pt modelId="{5203D57D-F7A0-4E43-A9E1-4A47670106FF}">
      <dgm:prSet phldrT="[Text]" custT="1"/>
      <dgm:spPr/>
      <dgm:t>
        <a:bodyPr/>
        <a:lstStyle/>
        <a:p>
          <a:r>
            <a:rPr lang="en-US" sz="1400" b="1" dirty="0">
              <a:solidFill>
                <a:srgbClr val="009F4D"/>
              </a:solidFill>
            </a:rPr>
            <a:t>Accountability</a:t>
          </a:r>
        </a:p>
      </dgm:t>
    </dgm:pt>
    <dgm:pt modelId="{D3BC9FE5-7F17-4001-B8FD-0ACDFC1C3676}" type="parTrans" cxnId="{2FF359E5-669C-43AA-9BD6-26BE1F292763}">
      <dgm:prSet/>
      <dgm:spPr/>
      <dgm:t>
        <a:bodyPr/>
        <a:lstStyle/>
        <a:p>
          <a:endParaRPr lang="en-US" sz="1100"/>
        </a:p>
      </dgm:t>
    </dgm:pt>
    <dgm:pt modelId="{398E82DB-662C-4E74-9D94-C3931C6B8440}" type="sibTrans" cxnId="{2FF359E5-669C-43AA-9BD6-26BE1F292763}">
      <dgm:prSet/>
      <dgm:spPr/>
      <dgm:t>
        <a:bodyPr/>
        <a:lstStyle/>
        <a:p>
          <a:endParaRPr lang="en-US" sz="1100"/>
        </a:p>
      </dgm:t>
    </dgm:pt>
    <dgm:pt modelId="{C13115E9-E29A-40EB-97DD-BF4C48280D53}" type="pres">
      <dgm:prSet presAssocID="{CC9FAB17-6477-4AC1-A691-F37DBD6131F2}" presName="Name0" presStyleCnt="0">
        <dgm:presLayoutVars>
          <dgm:chMax/>
          <dgm:chPref val="1"/>
          <dgm:dir/>
          <dgm:animOne val="branch"/>
          <dgm:animLvl val="lvl"/>
          <dgm:resizeHandles/>
        </dgm:presLayoutVars>
      </dgm:prSet>
      <dgm:spPr/>
    </dgm:pt>
    <dgm:pt modelId="{4ED23FB6-E045-422C-9DFF-8B862A3E321E}" type="pres">
      <dgm:prSet presAssocID="{CDDFAED0-589D-468B-A456-5D19856F54E9}" presName="composite" presStyleCnt="0"/>
      <dgm:spPr/>
    </dgm:pt>
    <dgm:pt modelId="{94110CF1-9874-40F9-8991-4BABFE511A0E}" type="pres">
      <dgm:prSet presAssocID="{CDDFAED0-589D-468B-A456-5D19856F54E9}" presName="ParentAccent1" presStyleLbl="alignNode1" presStyleIdx="0" presStyleCnt="42"/>
      <dgm:spPr/>
    </dgm:pt>
    <dgm:pt modelId="{B9D8E3A8-9E9F-409E-8FB1-D427BE963714}" type="pres">
      <dgm:prSet presAssocID="{CDDFAED0-589D-468B-A456-5D19856F54E9}" presName="ParentAccent2" presStyleLbl="alignNode1" presStyleIdx="1" presStyleCnt="42"/>
      <dgm:spPr/>
    </dgm:pt>
    <dgm:pt modelId="{4915C3D1-FFB8-4333-AE0C-966A7C1005C0}" type="pres">
      <dgm:prSet presAssocID="{CDDFAED0-589D-468B-A456-5D19856F54E9}" presName="ParentAccent3" presStyleLbl="alignNode1" presStyleIdx="2" presStyleCnt="42"/>
      <dgm:spPr/>
    </dgm:pt>
    <dgm:pt modelId="{F139F69A-A791-4362-960A-FD8362FEE856}" type="pres">
      <dgm:prSet presAssocID="{CDDFAED0-589D-468B-A456-5D19856F54E9}" presName="ParentAccent4" presStyleLbl="alignNode1" presStyleIdx="3" presStyleCnt="42"/>
      <dgm:spPr/>
    </dgm:pt>
    <dgm:pt modelId="{C532A059-126E-4F15-B313-10A122312746}" type="pres">
      <dgm:prSet presAssocID="{CDDFAED0-589D-468B-A456-5D19856F54E9}" presName="ParentAccent5" presStyleLbl="alignNode1" presStyleIdx="4" presStyleCnt="42"/>
      <dgm:spPr/>
    </dgm:pt>
    <dgm:pt modelId="{21E9DFB4-9190-4E14-9A03-77C72356D6EF}" type="pres">
      <dgm:prSet presAssocID="{CDDFAED0-589D-468B-A456-5D19856F54E9}" presName="ParentAccent6" presStyleLbl="alignNode1" presStyleIdx="5" presStyleCnt="42"/>
      <dgm:spPr/>
    </dgm:pt>
    <dgm:pt modelId="{6F2F6D6D-28BC-49E9-8F23-C8830C64FCA3}" type="pres">
      <dgm:prSet presAssocID="{CDDFAED0-589D-468B-A456-5D19856F54E9}" presName="ParentAccent7" presStyleLbl="alignNode1" presStyleIdx="6" presStyleCnt="42"/>
      <dgm:spPr/>
    </dgm:pt>
    <dgm:pt modelId="{1A29E927-88A3-412D-BF4F-4C7F9700DC36}" type="pres">
      <dgm:prSet presAssocID="{CDDFAED0-589D-468B-A456-5D19856F54E9}" presName="ParentAccent8" presStyleLbl="alignNode1" presStyleIdx="7" presStyleCnt="42"/>
      <dgm:spPr/>
    </dgm:pt>
    <dgm:pt modelId="{9780F7F0-7C0F-4AC9-BF79-CB5B0B59503A}" type="pres">
      <dgm:prSet presAssocID="{CDDFAED0-589D-468B-A456-5D19856F54E9}" presName="ParentAccent9" presStyleLbl="alignNode1" presStyleIdx="8" presStyleCnt="42"/>
      <dgm:spPr/>
    </dgm:pt>
    <dgm:pt modelId="{9DA15E6F-66B6-4F3D-9791-AD32905D56BB}" type="pres">
      <dgm:prSet presAssocID="{CDDFAED0-589D-468B-A456-5D19856F54E9}" presName="ParentAccent10" presStyleLbl="alignNode1" presStyleIdx="9" presStyleCnt="42"/>
      <dgm:spPr/>
    </dgm:pt>
    <dgm:pt modelId="{8A310D29-06B2-4A85-91C0-4EC923E1408F}" type="pres">
      <dgm:prSet presAssocID="{CDDFAED0-589D-468B-A456-5D19856F54E9}" presName="Parent" presStyleLbl="alignNode1" presStyleIdx="10" presStyleCnt="42">
        <dgm:presLayoutVars>
          <dgm:chMax val="5"/>
          <dgm:chPref val="3"/>
          <dgm:bulletEnabled val="1"/>
        </dgm:presLayoutVars>
      </dgm:prSet>
      <dgm:spPr/>
    </dgm:pt>
    <dgm:pt modelId="{6C95549C-D6EA-4267-BE77-FFAA59F2B009}" type="pres">
      <dgm:prSet presAssocID="{DBE6CCBF-A054-4635-BE05-9C479563162C}" presName="Child1Accent1" presStyleLbl="alignNode1" presStyleIdx="11" presStyleCnt="42"/>
      <dgm:spPr/>
    </dgm:pt>
    <dgm:pt modelId="{897A20F2-98D4-4C62-A8F1-DFCF0E39F9BD}" type="pres">
      <dgm:prSet presAssocID="{DBE6CCBF-A054-4635-BE05-9C479563162C}" presName="Child1Accent2" presStyleLbl="alignNode1" presStyleIdx="12" presStyleCnt="42"/>
      <dgm:spPr/>
    </dgm:pt>
    <dgm:pt modelId="{13864947-B6E1-48D4-AC22-C9B30F98E5A2}" type="pres">
      <dgm:prSet presAssocID="{DBE6CCBF-A054-4635-BE05-9C479563162C}" presName="Child1Accent3" presStyleLbl="alignNode1" presStyleIdx="13" presStyleCnt="42"/>
      <dgm:spPr/>
    </dgm:pt>
    <dgm:pt modelId="{90606CDE-F56D-4ED8-93B2-2DF93996AA32}" type="pres">
      <dgm:prSet presAssocID="{DBE6CCBF-A054-4635-BE05-9C479563162C}" presName="Child1Accent4" presStyleLbl="alignNode1" presStyleIdx="14" presStyleCnt="42"/>
      <dgm:spPr/>
    </dgm:pt>
    <dgm:pt modelId="{1215FA11-C495-463D-9E93-1DD0BAEF63FD}" type="pres">
      <dgm:prSet presAssocID="{DBE6CCBF-A054-4635-BE05-9C479563162C}" presName="Child1Accent5" presStyleLbl="alignNode1" presStyleIdx="15" presStyleCnt="42"/>
      <dgm:spPr/>
    </dgm:pt>
    <dgm:pt modelId="{09DF101C-C650-4C1F-8178-F6E4821B1F07}" type="pres">
      <dgm:prSet presAssocID="{DBE6CCBF-A054-4635-BE05-9C479563162C}" presName="Child1Accent6" presStyleLbl="alignNode1" presStyleIdx="16" presStyleCnt="42"/>
      <dgm:spPr/>
    </dgm:pt>
    <dgm:pt modelId="{40E423C7-68DC-43F4-9810-3BC00ED53C43}" type="pres">
      <dgm:prSet presAssocID="{DBE6CCBF-A054-4635-BE05-9C479563162C}" presName="Child1Accent7" presStyleLbl="alignNode1" presStyleIdx="17" presStyleCnt="42"/>
      <dgm:spPr/>
    </dgm:pt>
    <dgm:pt modelId="{349BD2C0-F7C7-4814-871C-4A4CD7B14DBC}" type="pres">
      <dgm:prSet presAssocID="{DBE6CCBF-A054-4635-BE05-9C479563162C}" presName="Child1Accent8" presStyleLbl="alignNode1" presStyleIdx="18" presStyleCnt="42"/>
      <dgm:spPr/>
    </dgm:pt>
    <dgm:pt modelId="{B6FEDCEE-AA81-4E2F-9909-21D67B6FDBAC}" type="pres">
      <dgm:prSet presAssocID="{DBE6CCBF-A054-4635-BE05-9C479563162C}" presName="Child1Accent9" presStyleLbl="alignNode1" presStyleIdx="19" presStyleCnt="42"/>
      <dgm:spPr/>
    </dgm:pt>
    <dgm:pt modelId="{682DACF1-3B05-4B04-B66F-EF7F81FF205B}" type="pres">
      <dgm:prSet presAssocID="{DBE6CCBF-A054-4635-BE05-9C479563162C}" presName="Child1" presStyleLbl="revTx" presStyleIdx="0" presStyleCnt="4" custScaleX="129811">
        <dgm:presLayoutVars>
          <dgm:chMax/>
          <dgm:chPref val="0"/>
          <dgm:bulletEnabled val="1"/>
        </dgm:presLayoutVars>
      </dgm:prSet>
      <dgm:spPr/>
    </dgm:pt>
    <dgm:pt modelId="{5405199F-1DA1-4F8A-AC0C-1B32050B4EB3}" type="pres">
      <dgm:prSet presAssocID="{3CABD073-270B-4AD4-9CF6-95153D63E738}" presName="Child2Accent1" presStyleLbl="alignNode1" presStyleIdx="20" presStyleCnt="42"/>
      <dgm:spPr/>
    </dgm:pt>
    <dgm:pt modelId="{133DE213-5EFE-4026-A6CB-2AE50CAE032C}" type="pres">
      <dgm:prSet presAssocID="{3CABD073-270B-4AD4-9CF6-95153D63E738}" presName="Child2Accent2" presStyleLbl="alignNode1" presStyleIdx="21" presStyleCnt="42"/>
      <dgm:spPr/>
    </dgm:pt>
    <dgm:pt modelId="{42D6C018-C6FA-479E-91F0-3B1E426B403A}" type="pres">
      <dgm:prSet presAssocID="{3CABD073-270B-4AD4-9CF6-95153D63E738}" presName="Child2Accent3" presStyleLbl="alignNode1" presStyleIdx="22" presStyleCnt="42"/>
      <dgm:spPr/>
    </dgm:pt>
    <dgm:pt modelId="{597CFAAC-A9A5-4195-8C39-C6EC3CEEC1E4}" type="pres">
      <dgm:prSet presAssocID="{3CABD073-270B-4AD4-9CF6-95153D63E738}" presName="Child2Accent4" presStyleLbl="alignNode1" presStyleIdx="23" presStyleCnt="42"/>
      <dgm:spPr/>
    </dgm:pt>
    <dgm:pt modelId="{92DFB1E2-0D91-4F98-8E7B-503203CA9F93}" type="pres">
      <dgm:prSet presAssocID="{3CABD073-270B-4AD4-9CF6-95153D63E738}" presName="Child2Accent5" presStyleLbl="alignNode1" presStyleIdx="24" presStyleCnt="42"/>
      <dgm:spPr/>
    </dgm:pt>
    <dgm:pt modelId="{2F98683F-E69B-4AE7-AD07-2D58D3A9DE0A}" type="pres">
      <dgm:prSet presAssocID="{3CABD073-270B-4AD4-9CF6-95153D63E738}" presName="Child2Accent6" presStyleLbl="alignNode1" presStyleIdx="25" presStyleCnt="42"/>
      <dgm:spPr/>
    </dgm:pt>
    <dgm:pt modelId="{18625A6B-747F-44AC-BEEF-D58499593489}" type="pres">
      <dgm:prSet presAssocID="{3CABD073-270B-4AD4-9CF6-95153D63E738}" presName="Child2Accent7" presStyleLbl="alignNode1" presStyleIdx="26" presStyleCnt="42"/>
      <dgm:spPr/>
    </dgm:pt>
    <dgm:pt modelId="{4C62BB24-E16A-4C47-88EB-22C71C2D14E1}" type="pres">
      <dgm:prSet presAssocID="{3CABD073-270B-4AD4-9CF6-95153D63E738}" presName="Child2" presStyleLbl="revTx" presStyleIdx="1" presStyleCnt="4" custLinFactNeighborX="-13312" custLinFactNeighborY="-3137">
        <dgm:presLayoutVars>
          <dgm:chMax/>
          <dgm:chPref val="0"/>
          <dgm:bulletEnabled val="1"/>
        </dgm:presLayoutVars>
      </dgm:prSet>
      <dgm:spPr/>
    </dgm:pt>
    <dgm:pt modelId="{0C176447-C8E6-4791-B446-F234A1EA41D9}" type="pres">
      <dgm:prSet presAssocID="{67EF060D-4E09-4536-ADB2-3331B4AA0F8E}" presName="Child3Accent1" presStyleLbl="alignNode1" presStyleIdx="27" presStyleCnt="42"/>
      <dgm:spPr/>
    </dgm:pt>
    <dgm:pt modelId="{59DFE9F4-E404-440C-8215-0B6B80E726D7}" type="pres">
      <dgm:prSet presAssocID="{67EF060D-4E09-4536-ADB2-3331B4AA0F8E}" presName="Child3Accent2" presStyleLbl="alignNode1" presStyleIdx="28" presStyleCnt="42"/>
      <dgm:spPr/>
    </dgm:pt>
    <dgm:pt modelId="{CCC4E356-09A8-4CEA-ABE5-525C6B63BEFC}" type="pres">
      <dgm:prSet presAssocID="{67EF060D-4E09-4536-ADB2-3331B4AA0F8E}" presName="Child3Accent3" presStyleLbl="alignNode1" presStyleIdx="29" presStyleCnt="42"/>
      <dgm:spPr/>
    </dgm:pt>
    <dgm:pt modelId="{EE8CE179-D659-4435-AC8E-98B1C66D4BFC}" type="pres">
      <dgm:prSet presAssocID="{67EF060D-4E09-4536-ADB2-3331B4AA0F8E}" presName="Child3Accent4" presStyleLbl="alignNode1" presStyleIdx="30" presStyleCnt="42"/>
      <dgm:spPr/>
    </dgm:pt>
    <dgm:pt modelId="{1963A2B7-27E4-4C6C-B225-712D34332386}" type="pres">
      <dgm:prSet presAssocID="{67EF060D-4E09-4536-ADB2-3331B4AA0F8E}" presName="Child3Accent5" presStyleLbl="alignNode1" presStyleIdx="31" presStyleCnt="42"/>
      <dgm:spPr/>
    </dgm:pt>
    <dgm:pt modelId="{3CA117FA-F3E1-4DE6-BB13-C320C628B518}" type="pres">
      <dgm:prSet presAssocID="{67EF060D-4E09-4536-ADB2-3331B4AA0F8E}" presName="Child3Accent6" presStyleLbl="alignNode1" presStyleIdx="32" presStyleCnt="42"/>
      <dgm:spPr/>
    </dgm:pt>
    <dgm:pt modelId="{1127C8C0-B9F6-48F9-91C5-7FB675EC22C8}" type="pres">
      <dgm:prSet presAssocID="{67EF060D-4E09-4536-ADB2-3331B4AA0F8E}" presName="Child3Accent7" presStyleLbl="alignNode1" presStyleIdx="33" presStyleCnt="42"/>
      <dgm:spPr/>
    </dgm:pt>
    <dgm:pt modelId="{40DBEF1C-3100-4BF9-98FD-58A11C4B1180}" type="pres">
      <dgm:prSet presAssocID="{67EF060D-4E09-4536-ADB2-3331B4AA0F8E}" presName="Child3" presStyleLbl="revTx" presStyleIdx="2" presStyleCnt="4" custScaleX="126624">
        <dgm:presLayoutVars>
          <dgm:chMax/>
          <dgm:chPref val="0"/>
          <dgm:bulletEnabled val="1"/>
        </dgm:presLayoutVars>
      </dgm:prSet>
      <dgm:spPr/>
    </dgm:pt>
    <dgm:pt modelId="{CC85FB6D-982C-49E8-8750-221B668D7A6A}" type="pres">
      <dgm:prSet presAssocID="{5203D57D-F7A0-4E43-A9E1-4A47670106FF}" presName="Child4Accent1" presStyleLbl="alignNode1" presStyleIdx="34" presStyleCnt="42"/>
      <dgm:spPr/>
    </dgm:pt>
    <dgm:pt modelId="{580A43EC-9D81-4AF3-A915-7E359E5CD087}" type="pres">
      <dgm:prSet presAssocID="{5203D57D-F7A0-4E43-A9E1-4A47670106FF}" presName="Child4Accent2" presStyleLbl="alignNode1" presStyleIdx="35" presStyleCnt="42"/>
      <dgm:spPr/>
    </dgm:pt>
    <dgm:pt modelId="{85DD8FBC-48FC-495C-843A-9A2062A60D1F}" type="pres">
      <dgm:prSet presAssocID="{5203D57D-F7A0-4E43-A9E1-4A47670106FF}" presName="Child4Accent3" presStyleLbl="alignNode1" presStyleIdx="36" presStyleCnt="42"/>
      <dgm:spPr/>
    </dgm:pt>
    <dgm:pt modelId="{F51697AE-E5B2-40FB-9F82-3BD04497D532}" type="pres">
      <dgm:prSet presAssocID="{5203D57D-F7A0-4E43-A9E1-4A47670106FF}" presName="Child4Accent4" presStyleLbl="alignNode1" presStyleIdx="37" presStyleCnt="42"/>
      <dgm:spPr/>
    </dgm:pt>
    <dgm:pt modelId="{DD0F54F2-FC62-4D4A-9CD3-E9CD3ACF19FA}" type="pres">
      <dgm:prSet presAssocID="{5203D57D-F7A0-4E43-A9E1-4A47670106FF}" presName="Child4Accent5" presStyleLbl="alignNode1" presStyleIdx="38" presStyleCnt="42"/>
      <dgm:spPr/>
    </dgm:pt>
    <dgm:pt modelId="{059224BF-390E-4ED8-AD65-9027CE323B8A}" type="pres">
      <dgm:prSet presAssocID="{5203D57D-F7A0-4E43-A9E1-4A47670106FF}" presName="Child4Accent6" presStyleLbl="alignNode1" presStyleIdx="39" presStyleCnt="42"/>
      <dgm:spPr/>
    </dgm:pt>
    <dgm:pt modelId="{D71BC7A1-AC57-4A82-8BCD-A5F7F1D12C85}" type="pres">
      <dgm:prSet presAssocID="{5203D57D-F7A0-4E43-A9E1-4A47670106FF}" presName="Child4Accent7" presStyleLbl="alignNode1" presStyleIdx="40" presStyleCnt="42"/>
      <dgm:spPr/>
    </dgm:pt>
    <dgm:pt modelId="{2AA5B5F3-7BC9-4B41-939D-125B8D1A5C52}" type="pres">
      <dgm:prSet presAssocID="{5203D57D-F7A0-4E43-A9E1-4A47670106FF}" presName="Child4Accent8" presStyleLbl="alignNode1" presStyleIdx="41" presStyleCnt="42"/>
      <dgm:spPr/>
    </dgm:pt>
    <dgm:pt modelId="{E9750F1A-196A-4EEA-B84A-E3E3C6772231}" type="pres">
      <dgm:prSet presAssocID="{5203D57D-F7A0-4E43-A9E1-4A47670106FF}" presName="Child4" presStyleLbl="revTx" presStyleIdx="3" presStyleCnt="4" custScaleX="129865">
        <dgm:presLayoutVars>
          <dgm:chMax/>
          <dgm:chPref val="0"/>
          <dgm:bulletEnabled val="1"/>
        </dgm:presLayoutVars>
      </dgm:prSet>
      <dgm:spPr/>
    </dgm:pt>
  </dgm:ptLst>
  <dgm:cxnLst>
    <dgm:cxn modelId="{86C6EB12-550F-4BE6-9DF7-6296D24517A7}" srcId="{CDDFAED0-589D-468B-A456-5D19856F54E9}" destId="{DBE6CCBF-A054-4635-BE05-9C479563162C}" srcOrd="0" destOrd="0" parTransId="{25551E54-05E4-4A1E-BC79-6B2AD86C2CC1}" sibTransId="{B9DD279F-836F-49F2-9D82-6760209CE941}"/>
    <dgm:cxn modelId="{CA372245-6BF8-41E6-9CDB-71803A2CE78B}" srcId="{CC9FAB17-6477-4AC1-A691-F37DBD6131F2}" destId="{CDDFAED0-589D-468B-A456-5D19856F54E9}" srcOrd="0" destOrd="0" parTransId="{4BE10603-02F6-4EB5-BB6F-9BF5FB6A3ABF}" sibTransId="{1BBFA754-755E-4FE2-BE90-C50C01A97366}"/>
    <dgm:cxn modelId="{0BADF049-BB87-49F0-BB35-C1BC65DA3EAB}" type="presOf" srcId="{CC9FAB17-6477-4AC1-A691-F37DBD6131F2}" destId="{C13115E9-E29A-40EB-97DD-BF4C48280D53}" srcOrd="0" destOrd="0" presId="urn:microsoft.com/office/officeart/2011/layout/ConvergingText"/>
    <dgm:cxn modelId="{1E5E2E77-15A0-49FF-9C25-263AF8AF0601}" type="presOf" srcId="{CDDFAED0-589D-468B-A456-5D19856F54E9}" destId="{8A310D29-06B2-4A85-91C0-4EC923E1408F}" srcOrd="0" destOrd="0" presId="urn:microsoft.com/office/officeart/2011/layout/ConvergingText"/>
    <dgm:cxn modelId="{0B63B677-88CF-4E2A-8769-AFB6A63C88C7}" type="presOf" srcId="{67EF060D-4E09-4536-ADB2-3331B4AA0F8E}" destId="{40DBEF1C-3100-4BF9-98FD-58A11C4B1180}" srcOrd="0" destOrd="0" presId="urn:microsoft.com/office/officeart/2011/layout/ConvergingText"/>
    <dgm:cxn modelId="{784218B2-2035-49AF-8A01-D8FFCD46A603}" type="presOf" srcId="{DBE6CCBF-A054-4635-BE05-9C479563162C}" destId="{682DACF1-3B05-4B04-B66F-EF7F81FF205B}" srcOrd="0" destOrd="0" presId="urn:microsoft.com/office/officeart/2011/layout/ConvergingText"/>
    <dgm:cxn modelId="{978B90B4-CDE6-47AF-A26D-478247C439DA}" type="presOf" srcId="{5203D57D-F7A0-4E43-A9E1-4A47670106FF}" destId="{E9750F1A-196A-4EEA-B84A-E3E3C6772231}" srcOrd="0" destOrd="0" presId="urn:microsoft.com/office/officeart/2011/layout/ConvergingText"/>
    <dgm:cxn modelId="{548F2FD8-2DC8-4D89-AE79-A13BEB0B6F59}" type="presOf" srcId="{3CABD073-270B-4AD4-9CF6-95153D63E738}" destId="{4C62BB24-E16A-4C47-88EB-22C71C2D14E1}" srcOrd="0" destOrd="0" presId="urn:microsoft.com/office/officeart/2011/layout/ConvergingText"/>
    <dgm:cxn modelId="{2FF359E5-669C-43AA-9BD6-26BE1F292763}" srcId="{CDDFAED0-589D-468B-A456-5D19856F54E9}" destId="{5203D57D-F7A0-4E43-A9E1-4A47670106FF}" srcOrd="3" destOrd="0" parTransId="{D3BC9FE5-7F17-4001-B8FD-0ACDFC1C3676}" sibTransId="{398E82DB-662C-4E74-9D94-C3931C6B8440}"/>
    <dgm:cxn modelId="{D06DCAE5-8D07-4CA4-B996-70286DD5DD0A}" srcId="{CDDFAED0-589D-468B-A456-5D19856F54E9}" destId="{3CABD073-270B-4AD4-9CF6-95153D63E738}" srcOrd="1" destOrd="0" parTransId="{8EE529BD-5A7E-4F08-9E6B-C6AD0850D0D3}" sibTransId="{7D877894-4E20-40CA-A032-CFEE2463C839}"/>
    <dgm:cxn modelId="{81328DEA-78C1-4547-8AA0-6A68EB47D5D9}" srcId="{CDDFAED0-589D-468B-A456-5D19856F54E9}" destId="{67EF060D-4E09-4536-ADB2-3331B4AA0F8E}" srcOrd="2" destOrd="0" parTransId="{CC1CCED9-5AA3-43FF-A50F-0BD87247A627}" sibTransId="{0631E0D5-5388-405D-90AE-D0F1BEC6A024}"/>
    <dgm:cxn modelId="{5A5AE0F4-F65D-4464-84D8-2DB230066B88}" type="presParOf" srcId="{C13115E9-E29A-40EB-97DD-BF4C48280D53}" destId="{4ED23FB6-E045-422C-9DFF-8B862A3E321E}" srcOrd="0" destOrd="0" presId="urn:microsoft.com/office/officeart/2011/layout/ConvergingText"/>
    <dgm:cxn modelId="{FA4B1702-BB6B-43CB-915B-C7AA54610480}" type="presParOf" srcId="{4ED23FB6-E045-422C-9DFF-8B862A3E321E}" destId="{94110CF1-9874-40F9-8991-4BABFE511A0E}" srcOrd="0" destOrd="0" presId="urn:microsoft.com/office/officeart/2011/layout/ConvergingText"/>
    <dgm:cxn modelId="{4831B7DE-0A0A-4970-BCBC-30EEA01DDBCA}" type="presParOf" srcId="{4ED23FB6-E045-422C-9DFF-8B862A3E321E}" destId="{B9D8E3A8-9E9F-409E-8FB1-D427BE963714}" srcOrd="1" destOrd="0" presId="urn:microsoft.com/office/officeart/2011/layout/ConvergingText"/>
    <dgm:cxn modelId="{15496659-DAC1-43E5-8316-1398B900E724}" type="presParOf" srcId="{4ED23FB6-E045-422C-9DFF-8B862A3E321E}" destId="{4915C3D1-FFB8-4333-AE0C-966A7C1005C0}" srcOrd="2" destOrd="0" presId="urn:microsoft.com/office/officeart/2011/layout/ConvergingText"/>
    <dgm:cxn modelId="{A3278EE7-1810-4375-9D1E-4064A0818155}" type="presParOf" srcId="{4ED23FB6-E045-422C-9DFF-8B862A3E321E}" destId="{F139F69A-A791-4362-960A-FD8362FEE856}" srcOrd="3" destOrd="0" presId="urn:microsoft.com/office/officeart/2011/layout/ConvergingText"/>
    <dgm:cxn modelId="{C6B92A93-6AE8-47C0-843F-C6C91DBEDDC0}" type="presParOf" srcId="{4ED23FB6-E045-422C-9DFF-8B862A3E321E}" destId="{C532A059-126E-4F15-B313-10A122312746}" srcOrd="4" destOrd="0" presId="urn:microsoft.com/office/officeart/2011/layout/ConvergingText"/>
    <dgm:cxn modelId="{C9EE6315-C402-4363-94CF-3C1FB67728D7}" type="presParOf" srcId="{4ED23FB6-E045-422C-9DFF-8B862A3E321E}" destId="{21E9DFB4-9190-4E14-9A03-77C72356D6EF}" srcOrd="5" destOrd="0" presId="urn:microsoft.com/office/officeart/2011/layout/ConvergingText"/>
    <dgm:cxn modelId="{E775C8B1-A5BE-4757-9EF5-850391A0B442}" type="presParOf" srcId="{4ED23FB6-E045-422C-9DFF-8B862A3E321E}" destId="{6F2F6D6D-28BC-49E9-8F23-C8830C64FCA3}" srcOrd="6" destOrd="0" presId="urn:microsoft.com/office/officeart/2011/layout/ConvergingText"/>
    <dgm:cxn modelId="{1DC42537-4120-41FE-9215-01D3110EE760}" type="presParOf" srcId="{4ED23FB6-E045-422C-9DFF-8B862A3E321E}" destId="{1A29E927-88A3-412D-BF4F-4C7F9700DC36}" srcOrd="7" destOrd="0" presId="urn:microsoft.com/office/officeart/2011/layout/ConvergingText"/>
    <dgm:cxn modelId="{0AC0CAD3-0D7D-4AAD-A301-BE53E254BA52}" type="presParOf" srcId="{4ED23FB6-E045-422C-9DFF-8B862A3E321E}" destId="{9780F7F0-7C0F-4AC9-BF79-CB5B0B59503A}" srcOrd="8" destOrd="0" presId="urn:microsoft.com/office/officeart/2011/layout/ConvergingText"/>
    <dgm:cxn modelId="{C4303FBC-3714-4D09-B178-62948AE30B1E}" type="presParOf" srcId="{4ED23FB6-E045-422C-9DFF-8B862A3E321E}" destId="{9DA15E6F-66B6-4F3D-9791-AD32905D56BB}" srcOrd="9" destOrd="0" presId="urn:microsoft.com/office/officeart/2011/layout/ConvergingText"/>
    <dgm:cxn modelId="{7FFDE741-8CCA-45B6-AE2E-6D2BDEB59814}" type="presParOf" srcId="{4ED23FB6-E045-422C-9DFF-8B862A3E321E}" destId="{8A310D29-06B2-4A85-91C0-4EC923E1408F}" srcOrd="10" destOrd="0" presId="urn:microsoft.com/office/officeart/2011/layout/ConvergingText"/>
    <dgm:cxn modelId="{BCCBE07E-9E73-468E-9420-D609CC43B2FF}" type="presParOf" srcId="{4ED23FB6-E045-422C-9DFF-8B862A3E321E}" destId="{6C95549C-D6EA-4267-BE77-FFAA59F2B009}" srcOrd="11" destOrd="0" presId="urn:microsoft.com/office/officeart/2011/layout/ConvergingText"/>
    <dgm:cxn modelId="{6D784965-ADB5-4BF2-839B-3EABE02CA8B2}" type="presParOf" srcId="{4ED23FB6-E045-422C-9DFF-8B862A3E321E}" destId="{897A20F2-98D4-4C62-A8F1-DFCF0E39F9BD}" srcOrd="12" destOrd="0" presId="urn:microsoft.com/office/officeart/2011/layout/ConvergingText"/>
    <dgm:cxn modelId="{343A7225-44E4-407F-9D0D-88BF4CE58EA3}" type="presParOf" srcId="{4ED23FB6-E045-422C-9DFF-8B862A3E321E}" destId="{13864947-B6E1-48D4-AC22-C9B30F98E5A2}" srcOrd="13" destOrd="0" presId="urn:microsoft.com/office/officeart/2011/layout/ConvergingText"/>
    <dgm:cxn modelId="{F3E62733-CCE3-46CB-A278-7C7E03FCE934}" type="presParOf" srcId="{4ED23FB6-E045-422C-9DFF-8B862A3E321E}" destId="{90606CDE-F56D-4ED8-93B2-2DF93996AA32}" srcOrd="14" destOrd="0" presId="urn:microsoft.com/office/officeart/2011/layout/ConvergingText"/>
    <dgm:cxn modelId="{D84EC318-CFA8-4B16-99E0-77508598AE27}" type="presParOf" srcId="{4ED23FB6-E045-422C-9DFF-8B862A3E321E}" destId="{1215FA11-C495-463D-9E93-1DD0BAEF63FD}" srcOrd="15" destOrd="0" presId="urn:microsoft.com/office/officeart/2011/layout/ConvergingText"/>
    <dgm:cxn modelId="{BC358FBA-84B5-4694-9B7B-2F857A8248D3}" type="presParOf" srcId="{4ED23FB6-E045-422C-9DFF-8B862A3E321E}" destId="{09DF101C-C650-4C1F-8178-F6E4821B1F07}" srcOrd="16" destOrd="0" presId="urn:microsoft.com/office/officeart/2011/layout/ConvergingText"/>
    <dgm:cxn modelId="{978964EE-0BBC-4682-8C1F-EE89794D6DD0}" type="presParOf" srcId="{4ED23FB6-E045-422C-9DFF-8B862A3E321E}" destId="{40E423C7-68DC-43F4-9810-3BC00ED53C43}" srcOrd="17" destOrd="0" presId="urn:microsoft.com/office/officeart/2011/layout/ConvergingText"/>
    <dgm:cxn modelId="{F0E6C2B9-BF69-4C3F-9073-E2BED6301489}" type="presParOf" srcId="{4ED23FB6-E045-422C-9DFF-8B862A3E321E}" destId="{349BD2C0-F7C7-4814-871C-4A4CD7B14DBC}" srcOrd="18" destOrd="0" presId="urn:microsoft.com/office/officeart/2011/layout/ConvergingText"/>
    <dgm:cxn modelId="{03206F88-3E2C-4337-9713-F3E52BC95841}" type="presParOf" srcId="{4ED23FB6-E045-422C-9DFF-8B862A3E321E}" destId="{B6FEDCEE-AA81-4E2F-9909-21D67B6FDBAC}" srcOrd="19" destOrd="0" presId="urn:microsoft.com/office/officeart/2011/layout/ConvergingText"/>
    <dgm:cxn modelId="{E99304A9-9515-4745-B5D9-5083F1053011}" type="presParOf" srcId="{4ED23FB6-E045-422C-9DFF-8B862A3E321E}" destId="{682DACF1-3B05-4B04-B66F-EF7F81FF205B}" srcOrd="20" destOrd="0" presId="urn:microsoft.com/office/officeart/2011/layout/ConvergingText"/>
    <dgm:cxn modelId="{144A9E12-A569-41D6-92CB-858AC6B17FFB}" type="presParOf" srcId="{4ED23FB6-E045-422C-9DFF-8B862A3E321E}" destId="{5405199F-1DA1-4F8A-AC0C-1B32050B4EB3}" srcOrd="21" destOrd="0" presId="urn:microsoft.com/office/officeart/2011/layout/ConvergingText"/>
    <dgm:cxn modelId="{290727ED-01BF-4569-AFDA-9BC99716F0BB}" type="presParOf" srcId="{4ED23FB6-E045-422C-9DFF-8B862A3E321E}" destId="{133DE213-5EFE-4026-A6CB-2AE50CAE032C}" srcOrd="22" destOrd="0" presId="urn:microsoft.com/office/officeart/2011/layout/ConvergingText"/>
    <dgm:cxn modelId="{36AC02CE-D93A-42B0-906F-3E0B4C04D9B9}" type="presParOf" srcId="{4ED23FB6-E045-422C-9DFF-8B862A3E321E}" destId="{42D6C018-C6FA-479E-91F0-3B1E426B403A}" srcOrd="23" destOrd="0" presId="urn:microsoft.com/office/officeart/2011/layout/ConvergingText"/>
    <dgm:cxn modelId="{BBD1BDF1-EF16-4B0A-92D3-A5834E51E8D4}" type="presParOf" srcId="{4ED23FB6-E045-422C-9DFF-8B862A3E321E}" destId="{597CFAAC-A9A5-4195-8C39-C6EC3CEEC1E4}" srcOrd="24" destOrd="0" presId="urn:microsoft.com/office/officeart/2011/layout/ConvergingText"/>
    <dgm:cxn modelId="{810B24F8-113B-40CD-9B6B-19499C60988D}" type="presParOf" srcId="{4ED23FB6-E045-422C-9DFF-8B862A3E321E}" destId="{92DFB1E2-0D91-4F98-8E7B-503203CA9F93}" srcOrd="25" destOrd="0" presId="urn:microsoft.com/office/officeart/2011/layout/ConvergingText"/>
    <dgm:cxn modelId="{A22A2D44-21BB-493B-974E-06D16836903D}" type="presParOf" srcId="{4ED23FB6-E045-422C-9DFF-8B862A3E321E}" destId="{2F98683F-E69B-4AE7-AD07-2D58D3A9DE0A}" srcOrd="26" destOrd="0" presId="urn:microsoft.com/office/officeart/2011/layout/ConvergingText"/>
    <dgm:cxn modelId="{4B63D8D9-BB2A-447C-89F5-C5A7EF6DB530}" type="presParOf" srcId="{4ED23FB6-E045-422C-9DFF-8B862A3E321E}" destId="{18625A6B-747F-44AC-BEEF-D58499593489}" srcOrd="27" destOrd="0" presId="urn:microsoft.com/office/officeart/2011/layout/ConvergingText"/>
    <dgm:cxn modelId="{8AC3DCC7-FF79-4A15-9C74-0E17798EC2F2}" type="presParOf" srcId="{4ED23FB6-E045-422C-9DFF-8B862A3E321E}" destId="{4C62BB24-E16A-4C47-88EB-22C71C2D14E1}" srcOrd="28" destOrd="0" presId="urn:microsoft.com/office/officeart/2011/layout/ConvergingText"/>
    <dgm:cxn modelId="{3B448D60-53F5-4DE5-B85F-7145F1CFBE63}" type="presParOf" srcId="{4ED23FB6-E045-422C-9DFF-8B862A3E321E}" destId="{0C176447-C8E6-4791-B446-F234A1EA41D9}" srcOrd="29" destOrd="0" presId="urn:microsoft.com/office/officeart/2011/layout/ConvergingText"/>
    <dgm:cxn modelId="{A84A1414-BE4D-402A-A9F5-ECAD7839479D}" type="presParOf" srcId="{4ED23FB6-E045-422C-9DFF-8B862A3E321E}" destId="{59DFE9F4-E404-440C-8215-0B6B80E726D7}" srcOrd="30" destOrd="0" presId="urn:microsoft.com/office/officeart/2011/layout/ConvergingText"/>
    <dgm:cxn modelId="{1B21E6C7-B279-4BEE-B157-A1D409539DE2}" type="presParOf" srcId="{4ED23FB6-E045-422C-9DFF-8B862A3E321E}" destId="{CCC4E356-09A8-4CEA-ABE5-525C6B63BEFC}" srcOrd="31" destOrd="0" presId="urn:microsoft.com/office/officeart/2011/layout/ConvergingText"/>
    <dgm:cxn modelId="{7A5978CD-026F-4C5C-8A3B-AAEE1B345AAA}" type="presParOf" srcId="{4ED23FB6-E045-422C-9DFF-8B862A3E321E}" destId="{EE8CE179-D659-4435-AC8E-98B1C66D4BFC}" srcOrd="32" destOrd="0" presId="urn:microsoft.com/office/officeart/2011/layout/ConvergingText"/>
    <dgm:cxn modelId="{1989797F-5EA8-46E8-A320-94181A2AF69E}" type="presParOf" srcId="{4ED23FB6-E045-422C-9DFF-8B862A3E321E}" destId="{1963A2B7-27E4-4C6C-B225-712D34332386}" srcOrd="33" destOrd="0" presId="urn:microsoft.com/office/officeart/2011/layout/ConvergingText"/>
    <dgm:cxn modelId="{61B4963A-1E6C-4846-9F0D-35C4F4795614}" type="presParOf" srcId="{4ED23FB6-E045-422C-9DFF-8B862A3E321E}" destId="{3CA117FA-F3E1-4DE6-BB13-C320C628B518}" srcOrd="34" destOrd="0" presId="urn:microsoft.com/office/officeart/2011/layout/ConvergingText"/>
    <dgm:cxn modelId="{06C691D5-A673-4A78-B545-999B8A420A56}" type="presParOf" srcId="{4ED23FB6-E045-422C-9DFF-8B862A3E321E}" destId="{1127C8C0-B9F6-48F9-91C5-7FB675EC22C8}" srcOrd="35" destOrd="0" presId="urn:microsoft.com/office/officeart/2011/layout/ConvergingText"/>
    <dgm:cxn modelId="{8582ED58-3E79-4DB8-AD3A-5F9870E841A2}" type="presParOf" srcId="{4ED23FB6-E045-422C-9DFF-8B862A3E321E}" destId="{40DBEF1C-3100-4BF9-98FD-58A11C4B1180}" srcOrd="36" destOrd="0" presId="urn:microsoft.com/office/officeart/2011/layout/ConvergingText"/>
    <dgm:cxn modelId="{AB86CF6E-B051-49EA-9C83-E8907CA27C1A}" type="presParOf" srcId="{4ED23FB6-E045-422C-9DFF-8B862A3E321E}" destId="{CC85FB6D-982C-49E8-8750-221B668D7A6A}" srcOrd="37" destOrd="0" presId="urn:microsoft.com/office/officeart/2011/layout/ConvergingText"/>
    <dgm:cxn modelId="{F5962527-49B0-4E4C-ABB8-CA230B293B21}" type="presParOf" srcId="{4ED23FB6-E045-422C-9DFF-8B862A3E321E}" destId="{580A43EC-9D81-4AF3-A915-7E359E5CD087}" srcOrd="38" destOrd="0" presId="urn:microsoft.com/office/officeart/2011/layout/ConvergingText"/>
    <dgm:cxn modelId="{878D2703-B685-49BF-A316-26883F7D2E52}" type="presParOf" srcId="{4ED23FB6-E045-422C-9DFF-8B862A3E321E}" destId="{85DD8FBC-48FC-495C-843A-9A2062A60D1F}" srcOrd="39" destOrd="0" presId="urn:microsoft.com/office/officeart/2011/layout/ConvergingText"/>
    <dgm:cxn modelId="{5BF23DAB-B084-4D30-A360-ACF5260BBD06}" type="presParOf" srcId="{4ED23FB6-E045-422C-9DFF-8B862A3E321E}" destId="{F51697AE-E5B2-40FB-9F82-3BD04497D532}" srcOrd="40" destOrd="0" presId="urn:microsoft.com/office/officeart/2011/layout/ConvergingText"/>
    <dgm:cxn modelId="{87EB0B5C-6AB0-4ACB-943C-D6044F74CF2A}" type="presParOf" srcId="{4ED23FB6-E045-422C-9DFF-8B862A3E321E}" destId="{DD0F54F2-FC62-4D4A-9CD3-E9CD3ACF19FA}" srcOrd="41" destOrd="0" presId="urn:microsoft.com/office/officeart/2011/layout/ConvergingText"/>
    <dgm:cxn modelId="{E694A8AE-7C97-404C-9066-4CFE9155D61C}" type="presParOf" srcId="{4ED23FB6-E045-422C-9DFF-8B862A3E321E}" destId="{059224BF-390E-4ED8-AD65-9027CE323B8A}" srcOrd="42" destOrd="0" presId="urn:microsoft.com/office/officeart/2011/layout/ConvergingText"/>
    <dgm:cxn modelId="{9651F969-0D57-45EC-A501-71EE2FB4C628}" type="presParOf" srcId="{4ED23FB6-E045-422C-9DFF-8B862A3E321E}" destId="{D71BC7A1-AC57-4A82-8BCD-A5F7F1D12C85}" srcOrd="43" destOrd="0" presId="urn:microsoft.com/office/officeart/2011/layout/ConvergingText"/>
    <dgm:cxn modelId="{A9C9BCA6-FFD3-41B1-8470-3F4FA1750842}" type="presParOf" srcId="{4ED23FB6-E045-422C-9DFF-8B862A3E321E}" destId="{2AA5B5F3-7BC9-4B41-939D-125B8D1A5C52}" srcOrd="44" destOrd="0" presId="urn:microsoft.com/office/officeart/2011/layout/ConvergingText"/>
    <dgm:cxn modelId="{0BDFE64C-3AD8-4FFD-84BD-1E3D85910F34}" type="presParOf" srcId="{4ED23FB6-E045-422C-9DFF-8B862A3E321E}" destId="{E9750F1A-196A-4EEA-B84A-E3E3C6772231}" srcOrd="45" destOrd="0" presId="urn:microsoft.com/office/officeart/2011/layout/ConvergingTex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69A2486-B6CE-4FB0-B945-28F77EA59040}" type="doc">
      <dgm:prSet loTypeId="urn:microsoft.com/office/officeart/2005/8/layout/cycle3" loCatId="cycle" qsTypeId="urn:microsoft.com/office/officeart/2005/8/quickstyle/simple1" qsCatId="simple" csTypeId="urn:microsoft.com/office/officeart/2005/8/colors/accent1_1" csCatId="accent1" phldr="1"/>
      <dgm:spPr/>
      <dgm:t>
        <a:bodyPr/>
        <a:lstStyle/>
        <a:p>
          <a:endParaRPr lang="en-US"/>
        </a:p>
      </dgm:t>
    </dgm:pt>
    <dgm:pt modelId="{CA454916-271E-48FC-BCAD-54AA9F336EBF}">
      <dgm:prSet phldrT="[Text]" custT="1"/>
      <dgm:spPr>
        <a:ln>
          <a:solidFill>
            <a:srgbClr val="00B050"/>
          </a:solidFill>
        </a:ln>
      </dgm:spPr>
      <dgm:t>
        <a:bodyPr/>
        <a:lstStyle/>
        <a:p>
          <a:r>
            <a:rPr lang="en-US" sz="1600" b="1" dirty="0">
              <a:solidFill>
                <a:srgbClr val="002060"/>
              </a:solidFill>
            </a:rPr>
            <a:t>History Map in Context (Campus)</a:t>
          </a:r>
        </a:p>
      </dgm:t>
    </dgm:pt>
    <dgm:pt modelId="{CD2A6975-FD2D-44C8-A159-E37B6150A996}" type="parTrans" cxnId="{991ED653-D304-4CF8-88C9-E905C24185E7}">
      <dgm:prSet/>
      <dgm:spPr/>
      <dgm:t>
        <a:bodyPr/>
        <a:lstStyle/>
        <a:p>
          <a:endParaRPr lang="en-US" sz="1600">
            <a:solidFill>
              <a:srgbClr val="002060"/>
            </a:solidFill>
          </a:endParaRPr>
        </a:p>
      </dgm:t>
    </dgm:pt>
    <dgm:pt modelId="{4F8B993C-030F-4A19-92A6-CB2505574C0F}" type="sibTrans" cxnId="{991ED653-D304-4CF8-88C9-E905C24185E7}">
      <dgm:prSet/>
      <dgm:spPr/>
      <dgm:t>
        <a:bodyPr/>
        <a:lstStyle/>
        <a:p>
          <a:endParaRPr lang="en-US" sz="1600">
            <a:solidFill>
              <a:srgbClr val="002060"/>
            </a:solidFill>
          </a:endParaRPr>
        </a:p>
      </dgm:t>
    </dgm:pt>
    <dgm:pt modelId="{DA5CC9F9-40C5-4B15-A487-F6B7E001FEC6}">
      <dgm:prSet phldrT="[Text]" custT="1"/>
      <dgm:spPr>
        <a:ln>
          <a:solidFill>
            <a:srgbClr val="00B050"/>
          </a:solidFill>
        </a:ln>
      </dgm:spPr>
      <dgm:t>
        <a:bodyPr/>
        <a:lstStyle/>
        <a:p>
          <a:r>
            <a:rPr lang="en-US" sz="1600" b="1" dirty="0">
              <a:solidFill>
                <a:srgbClr val="002060"/>
              </a:solidFill>
            </a:rPr>
            <a:t>Developing Equity-Minded Language</a:t>
          </a:r>
        </a:p>
      </dgm:t>
    </dgm:pt>
    <dgm:pt modelId="{C47BC68D-F848-43CD-9CE2-E5204454912F}" type="parTrans" cxnId="{D41AF14C-954A-4996-A6D7-97810C0A7DEC}">
      <dgm:prSet/>
      <dgm:spPr/>
      <dgm:t>
        <a:bodyPr/>
        <a:lstStyle/>
        <a:p>
          <a:endParaRPr lang="en-US" sz="1600">
            <a:solidFill>
              <a:srgbClr val="002060"/>
            </a:solidFill>
          </a:endParaRPr>
        </a:p>
      </dgm:t>
    </dgm:pt>
    <dgm:pt modelId="{39156F33-4464-4F65-9121-0304E04FCCC3}" type="sibTrans" cxnId="{D41AF14C-954A-4996-A6D7-97810C0A7DEC}">
      <dgm:prSet/>
      <dgm:spPr/>
      <dgm:t>
        <a:bodyPr/>
        <a:lstStyle/>
        <a:p>
          <a:endParaRPr lang="en-US" sz="1600">
            <a:solidFill>
              <a:srgbClr val="002060"/>
            </a:solidFill>
          </a:endParaRPr>
        </a:p>
      </dgm:t>
    </dgm:pt>
    <dgm:pt modelId="{28795448-D4CC-4899-8C00-600837AB450B}">
      <dgm:prSet phldrT="[Text]" custT="1"/>
      <dgm:spPr>
        <a:ln>
          <a:solidFill>
            <a:srgbClr val="00B050"/>
          </a:solidFill>
        </a:ln>
      </dgm:spPr>
      <dgm:t>
        <a:bodyPr/>
        <a:lstStyle/>
        <a:p>
          <a:r>
            <a:rPr lang="en-US" sz="1600" b="1" dirty="0">
              <a:solidFill>
                <a:srgbClr val="002060"/>
              </a:solidFill>
            </a:rPr>
            <a:t>Data Analysis with an Equity Lens</a:t>
          </a:r>
        </a:p>
      </dgm:t>
    </dgm:pt>
    <dgm:pt modelId="{791A6733-C7FD-4259-995A-A7A23AD14C52}" type="parTrans" cxnId="{99A90DE2-216A-4BFA-9568-D9FDA8576A68}">
      <dgm:prSet/>
      <dgm:spPr/>
      <dgm:t>
        <a:bodyPr/>
        <a:lstStyle/>
        <a:p>
          <a:endParaRPr lang="en-US" sz="1600">
            <a:solidFill>
              <a:srgbClr val="002060"/>
            </a:solidFill>
          </a:endParaRPr>
        </a:p>
      </dgm:t>
    </dgm:pt>
    <dgm:pt modelId="{48659E9C-6C7E-49B3-AD81-5618F48DB71B}" type="sibTrans" cxnId="{99A90DE2-216A-4BFA-9568-D9FDA8576A68}">
      <dgm:prSet/>
      <dgm:spPr/>
      <dgm:t>
        <a:bodyPr/>
        <a:lstStyle/>
        <a:p>
          <a:endParaRPr lang="en-US" sz="1600">
            <a:solidFill>
              <a:srgbClr val="002060"/>
            </a:solidFill>
          </a:endParaRPr>
        </a:p>
      </dgm:t>
    </dgm:pt>
    <dgm:pt modelId="{B2F66247-711D-49D9-A386-4830F62C3193}">
      <dgm:prSet phldrT="[Text]" custT="1"/>
      <dgm:spPr>
        <a:ln>
          <a:solidFill>
            <a:srgbClr val="00B050"/>
          </a:solidFill>
        </a:ln>
      </dgm:spPr>
      <dgm:t>
        <a:bodyPr/>
        <a:lstStyle/>
        <a:p>
          <a:r>
            <a:rPr lang="en-US" sz="1600" b="1" dirty="0">
              <a:solidFill>
                <a:srgbClr val="002060"/>
              </a:solidFill>
            </a:rPr>
            <a:t>Equity Gap Calculator</a:t>
          </a:r>
        </a:p>
      </dgm:t>
    </dgm:pt>
    <dgm:pt modelId="{A6747146-3C3D-4355-97CB-AFDFDD40CCED}" type="parTrans" cxnId="{53765CC8-9DC3-43A6-9804-8B4EC6CB4503}">
      <dgm:prSet/>
      <dgm:spPr/>
      <dgm:t>
        <a:bodyPr/>
        <a:lstStyle/>
        <a:p>
          <a:endParaRPr lang="en-US" sz="1600">
            <a:solidFill>
              <a:srgbClr val="002060"/>
            </a:solidFill>
          </a:endParaRPr>
        </a:p>
      </dgm:t>
    </dgm:pt>
    <dgm:pt modelId="{7946E04E-7F26-43C6-B055-5D34DFA2938B}" type="sibTrans" cxnId="{53765CC8-9DC3-43A6-9804-8B4EC6CB4503}">
      <dgm:prSet/>
      <dgm:spPr/>
      <dgm:t>
        <a:bodyPr/>
        <a:lstStyle/>
        <a:p>
          <a:endParaRPr lang="en-US" sz="1600">
            <a:solidFill>
              <a:srgbClr val="002060"/>
            </a:solidFill>
          </a:endParaRPr>
        </a:p>
      </dgm:t>
    </dgm:pt>
    <dgm:pt modelId="{C11C163F-F559-486C-B28D-7CB099261E44}">
      <dgm:prSet phldrT="[Text]" custT="1"/>
      <dgm:spPr>
        <a:ln>
          <a:solidFill>
            <a:srgbClr val="00B050"/>
          </a:solidFill>
        </a:ln>
      </dgm:spPr>
      <dgm:t>
        <a:bodyPr lIns="0" rIns="0"/>
        <a:lstStyle/>
        <a:p>
          <a:r>
            <a:rPr lang="en-US" sz="1600" b="1" dirty="0">
              <a:solidFill>
                <a:srgbClr val="002060"/>
              </a:solidFill>
            </a:rPr>
            <a:t>Equity-Minded Recommendations</a:t>
          </a:r>
        </a:p>
      </dgm:t>
    </dgm:pt>
    <dgm:pt modelId="{DEBE5693-694B-4680-B9C5-86822A39AC28}" type="parTrans" cxnId="{01942B9A-6795-47A9-BFE2-CE9BE11AF717}">
      <dgm:prSet/>
      <dgm:spPr/>
      <dgm:t>
        <a:bodyPr/>
        <a:lstStyle/>
        <a:p>
          <a:endParaRPr lang="en-US" sz="1600">
            <a:solidFill>
              <a:srgbClr val="002060"/>
            </a:solidFill>
          </a:endParaRPr>
        </a:p>
      </dgm:t>
    </dgm:pt>
    <dgm:pt modelId="{14E4DE96-6196-41D2-8ED6-438BF9321DAF}" type="sibTrans" cxnId="{01942B9A-6795-47A9-BFE2-CE9BE11AF717}">
      <dgm:prSet/>
      <dgm:spPr/>
      <dgm:t>
        <a:bodyPr/>
        <a:lstStyle/>
        <a:p>
          <a:endParaRPr lang="en-US" sz="1600">
            <a:solidFill>
              <a:srgbClr val="002060"/>
            </a:solidFill>
          </a:endParaRPr>
        </a:p>
      </dgm:t>
    </dgm:pt>
    <dgm:pt modelId="{4496E082-AF9E-416A-80B8-9066FB68D633}">
      <dgm:prSet custT="1"/>
      <dgm:spPr>
        <a:ln>
          <a:solidFill>
            <a:srgbClr val="00B050"/>
          </a:solidFill>
        </a:ln>
      </dgm:spPr>
      <dgm:t>
        <a:bodyPr/>
        <a:lstStyle/>
        <a:p>
          <a:r>
            <a:rPr lang="en-US" sz="1600" b="1" dirty="0">
              <a:solidFill>
                <a:srgbClr val="002060"/>
              </a:solidFill>
            </a:rPr>
            <a:t>Observation Protocol</a:t>
          </a:r>
        </a:p>
      </dgm:t>
    </dgm:pt>
    <dgm:pt modelId="{8D4B9CA6-5E00-480E-B1BC-428655BA498D}" type="parTrans" cxnId="{82529B90-F0CB-410E-8386-46E9821A404A}">
      <dgm:prSet/>
      <dgm:spPr/>
      <dgm:t>
        <a:bodyPr/>
        <a:lstStyle/>
        <a:p>
          <a:endParaRPr lang="en-US" sz="1600">
            <a:solidFill>
              <a:srgbClr val="002060"/>
            </a:solidFill>
          </a:endParaRPr>
        </a:p>
      </dgm:t>
    </dgm:pt>
    <dgm:pt modelId="{593633D7-F8D9-46C3-9B05-09E4861C3C24}" type="sibTrans" cxnId="{82529B90-F0CB-410E-8386-46E9821A404A}">
      <dgm:prSet/>
      <dgm:spPr/>
      <dgm:t>
        <a:bodyPr/>
        <a:lstStyle/>
        <a:p>
          <a:endParaRPr lang="en-US" sz="1600">
            <a:solidFill>
              <a:srgbClr val="002060"/>
            </a:solidFill>
          </a:endParaRPr>
        </a:p>
      </dgm:t>
    </dgm:pt>
    <dgm:pt modelId="{8E23495C-C86E-45F9-A7C7-BEA7C3DE304C}">
      <dgm:prSet custT="1"/>
      <dgm:spPr>
        <a:ln>
          <a:solidFill>
            <a:srgbClr val="00B050"/>
          </a:solidFill>
        </a:ln>
      </dgm:spPr>
      <dgm:t>
        <a:bodyPr/>
        <a:lstStyle/>
        <a:p>
          <a:r>
            <a:rPr lang="en-US" sz="1600" b="1" dirty="0">
              <a:solidFill>
                <a:srgbClr val="002060"/>
              </a:solidFill>
            </a:rPr>
            <a:t>Campus Strategy Implementation</a:t>
          </a:r>
        </a:p>
      </dgm:t>
    </dgm:pt>
    <dgm:pt modelId="{8B722AB0-068D-42D6-B96B-44BF5DDC77B8}" type="parTrans" cxnId="{BCB882F6-C368-4222-91C8-671CB5839B4B}">
      <dgm:prSet/>
      <dgm:spPr/>
      <dgm:t>
        <a:bodyPr/>
        <a:lstStyle/>
        <a:p>
          <a:endParaRPr lang="en-US" sz="1600">
            <a:solidFill>
              <a:srgbClr val="002060"/>
            </a:solidFill>
          </a:endParaRPr>
        </a:p>
      </dgm:t>
    </dgm:pt>
    <dgm:pt modelId="{AAA2DCE9-ACC1-49C0-A7FA-0846DC0F7096}" type="sibTrans" cxnId="{BCB882F6-C368-4222-91C8-671CB5839B4B}">
      <dgm:prSet/>
      <dgm:spPr/>
      <dgm:t>
        <a:bodyPr/>
        <a:lstStyle/>
        <a:p>
          <a:endParaRPr lang="en-US" sz="1600">
            <a:solidFill>
              <a:srgbClr val="002060"/>
            </a:solidFill>
          </a:endParaRPr>
        </a:p>
      </dgm:t>
    </dgm:pt>
    <dgm:pt modelId="{A672377A-64BA-4648-BA97-08F4B7E8DDF1}" type="pres">
      <dgm:prSet presAssocID="{469A2486-B6CE-4FB0-B945-28F77EA59040}" presName="Name0" presStyleCnt="0">
        <dgm:presLayoutVars>
          <dgm:dir/>
          <dgm:resizeHandles val="exact"/>
        </dgm:presLayoutVars>
      </dgm:prSet>
      <dgm:spPr/>
    </dgm:pt>
    <dgm:pt modelId="{74FCDF5F-44C3-4354-9457-B79454E47069}" type="pres">
      <dgm:prSet presAssocID="{469A2486-B6CE-4FB0-B945-28F77EA59040}" presName="cycle" presStyleCnt="0"/>
      <dgm:spPr/>
    </dgm:pt>
    <dgm:pt modelId="{171D2B6C-1A79-43ED-AD08-6D2B06AEB1E4}" type="pres">
      <dgm:prSet presAssocID="{CA454916-271E-48FC-BCAD-54AA9F336EBF}" presName="nodeFirstNode" presStyleLbl="node1" presStyleIdx="0" presStyleCnt="7">
        <dgm:presLayoutVars>
          <dgm:bulletEnabled val="1"/>
        </dgm:presLayoutVars>
      </dgm:prSet>
      <dgm:spPr/>
    </dgm:pt>
    <dgm:pt modelId="{17CE1EB9-B6DE-4F92-B939-9B38CB65A5AE}" type="pres">
      <dgm:prSet presAssocID="{4F8B993C-030F-4A19-92A6-CB2505574C0F}" presName="sibTransFirstNode" presStyleLbl="bgShp" presStyleIdx="0" presStyleCnt="1"/>
      <dgm:spPr/>
    </dgm:pt>
    <dgm:pt modelId="{34D23BFF-AC98-402B-B90A-83320FE8D3DC}" type="pres">
      <dgm:prSet presAssocID="{DA5CC9F9-40C5-4B15-A487-F6B7E001FEC6}" presName="nodeFollowingNodes" presStyleLbl="node1" presStyleIdx="1" presStyleCnt="7">
        <dgm:presLayoutVars>
          <dgm:bulletEnabled val="1"/>
        </dgm:presLayoutVars>
      </dgm:prSet>
      <dgm:spPr/>
    </dgm:pt>
    <dgm:pt modelId="{82B81141-5DD5-487E-A1BC-0D4F0BC4FE74}" type="pres">
      <dgm:prSet presAssocID="{4496E082-AF9E-416A-80B8-9066FB68D633}" presName="nodeFollowingNodes" presStyleLbl="node1" presStyleIdx="2" presStyleCnt="7">
        <dgm:presLayoutVars>
          <dgm:bulletEnabled val="1"/>
        </dgm:presLayoutVars>
      </dgm:prSet>
      <dgm:spPr/>
    </dgm:pt>
    <dgm:pt modelId="{0978B7A0-C802-47C7-88CA-EB85FF440019}" type="pres">
      <dgm:prSet presAssocID="{28795448-D4CC-4899-8C00-600837AB450B}" presName="nodeFollowingNodes" presStyleLbl="node1" presStyleIdx="3" presStyleCnt="7">
        <dgm:presLayoutVars>
          <dgm:bulletEnabled val="1"/>
        </dgm:presLayoutVars>
      </dgm:prSet>
      <dgm:spPr/>
    </dgm:pt>
    <dgm:pt modelId="{74068DF9-E18C-411F-AFCA-D97E1BA24690}" type="pres">
      <dgm:prSet presAssocID="{B2F66247-711D-49D9-A386-4830F62C3193}" presName="nodeFollowingNodes" presStyleLbl="node1" presStyleIdx="4" presStyleCnt="7">
        <dgm:presLayoutVars>
          <dgm:bulletEnabled val="1"/>
        </dgm:presLayoutVars>
      </dgm:prSet>
      <dgm:spPr/>
    </dgm:pt>
    <dgm:pt modelId="{ABADD325-6D7D-447B-92B3-405415CF6EAE}" type="pres">
      <dgm:prSet presAssocID="{C11C163F-F559-486C-B28D-7CB099261E44}" presName="nodeFollowingNodes" presStyleLbl="node1" presStyleIdx="5" presStyleCnt="7" custScaleX="109133">
        <dgm:presLayoutVars>
          <dgm:bulletEnabled val="1"/>
        </dgm:presLayoutVars>
      </dgm:prSet>
      <dgm:spPr/>
    </dgm:pt>
    <dgm:pt modelId="{4F4C5F9D-A061-4A50-AC0A-7CC36FE5B01F}" type="pres">
      <dgm:prSet presAssocID="{8E23495C-C86E-45F9-A7C7-BEA7C3DE304C}" presName="nodeFollowingNodes" presStyleLbl="node1" presStyleIdx="6" presStyleCnt="7">
        <dgm:presLayoutVars>
          <dgm:bulletEnabled val="1"/>
        </dgm:presLayoutVars>
      </dgm:prSet>
      <dgm:spPr/>
    </dgm:pt>
  </dgm:ptLst>
  <dgm:cxnLst>
    <dgm:cxn modelId="{E2FBDF38-8891-4169-B738-496399C63F9F}" type="presOf" srcId="{DA5CC9F9-40C5-4B15-A487-F6B7E001FEC6}" destId="{34D23BFF-AC98-402B-B90A-83320FE8D3DC}" srcOrd="0" destOrd="0" presId="urn:microsoft.com/office/officeart/2005/8/layout/cycle3"/>
    <dgm:cxn modelId="{986EBE45-9251-47D9-9082-F7D3F7A12C30}" type="presOf" srcId="{8E23495C-C86E-45F9-A7C7-BEA7C3DE304C}" destId="{4F4C5F9D-A061-4A50-AC0A-7CC36FE5B01F}" srcOrd="0" destOrd="0" presId="urn:microsoft.com/office/officeart/2005/8/layout/cycle3"/>
    <dgm:cxn modelId="{D5651148-DFB5-4358-98E6-ADD0CA96F761}" type="presOf" srcId="{C11C163F-F559-486C-B28D-7CB099261E44}" destId="{ABADD325-6D7D-447B-92B3-405415CF6EAE}" srcOrd="0" destOrd="0" presId="urn:microsoft.com/office/officeart/2005/8/layout/cycle3"/>
    <dgm:cxn modelId="{D41AF14C-954A-4996-A6D7-97810C0A7DEC}" srcId="{469A2486-B6CE-4FB0-B945-28F77EA59040}" destId="{DA5CC9F9-40C5-4B15-A487-F6B7E001FEC6}" srcOrd="1" destOrd="0" parTransId="{C47BC68D-F848-43CD-9CE2-E5204454912F}" sibTransId="{39156F33-4464-4F65-9121-0304E04FCCC3}"/>
    <dgm:cxn modelId="{527B7E6D-3B1A-4700-8D8D-E7CD95AA56E2}" type="presOf" srcId="{CA454916-271E-48FC-BCAD-54AA9F336EBF}" destId="{171D2B6C-1A79-43ED-AD08-6D2B06AEB1E4}" srcOrd="0" destOrd="0" presId="urn:microsoft.com/office/officeart/2005/8/layout/cycle3"/>
    <dgm:cxn modelId="{991ED653-D304-4CF8-88C9-E905C24185E7}" srcId="{469A2486-B6CE-4FB0-B945-28F77EA59040}" destId="{CA454916-271E-48FC-BCAD-54AA9F336EBF}" srcOrd="0" destOrd="0" parTransId="{CD2A6975-FD2D-44C8-A159-E37B6150A996}" sibTransId="{4F8B993C-030F-4A19-92A6-CB2505574C0F}"/>
    <dgm:cxn modelId="{9E5FD484-7C58-4AAA-B11D-2BE321219502}" type="presOf" srcId="{B2F66247-711D-49D9-A386-4830F62C3193}" destId="{74068DF9-E18C-411F-AFCA-D97E1BA24690}" srcOrd="0" destOrd="0" presId="urn:microsoft.com/office/officeart/2005/8/layout/cycle3"/>
    <dgm:cxn modelId="{5676898C-43A0-4708-859A-96E6669AAF74}" type="presOf" srcId="{28795448-D4CC-4899-8C00-600837AB450B}" destId="{0978B7A0-C802-47C7-88CA-EB85FF440019}" srcOrd="0" destOrd="0" presId="urn:microsoft.com/office/officeart/2005/8/layout/cycle3"/>
    <dgm:cxn modelId="{82529B90-F0CB-410E-8386-46E9821A404A}" srcId="{469A2486-B6CE-4FB0-B945-28F77EA59040}" destId="{4496E082-AF9E-416A-80B8-9066FB68D633}" srcOrd="2" destOrd="0" parTransId="{8D4B9CA6-5E00-480E-B1BC-428655BA498D}" sibTransId="{593633D7-F8D9-46C3-9B05-09E4861C3C24}"/>
    <dgm:cxn modelId="{01942B9A-6795-47A9-BFE2-CE9BE11AF717}" srcId="{469A2486-B6CE-4FB0-B945-28F77EA59040}" destId="{C11C163F-F559-486C-B28D-7CB099261E44}" srcOrd="5" destOrd="0" parTransId="{DEBE5693-694B-4680-B9C5-86822A39AC28}" sibTransId="{14E4DE96-6196-41D2-8ED6-438BF9321DAF}"/>
    <dgm:cxn modelId="{56549C9B-8F86-4D8F-85B4-CA3F42CBF42A}" type="presOf" srcId="{4F8B993C-030F-4A19-92A6-CB2505574C0F}" destId="{17CE1EB9-B6DE-4F92-B939-9B38CB65A5AE}" srcOrd="0" destOrd="0" presId="urn:microsoft.com/office/officeart/2005/8/layout/cycle3"/>
    <dgm:cxn modelId="{4DABB8A6-D8D9-41A4-A804-69AFAB648129}" type="presOf" srcId="{469A2486-B6CE-4FB0-B945-28F77EA59040}" destId="{A672377A-64BA-4648-BA97-08F4B7E8DDF1}" srcOrd="0" destOrd="0" presId="urn:microsoft.com/office/officeart/2005/8/layout/cycle3"/>
    <dgm:cxn modelId="{FF41C6A7-39C5-476F-AE60-C21700B55B7C}" type="presOf" srcId="{4496E082-AF9E-416A-80B8-9066FB68D633}" destId="{82B81141-5DD5-487E-A1BC-0D4F0BC4FE74}" srcOrd="0" destOrd="0" presId="urn:microsoft.com/office/officeart/2005/8/layout/cycle3"/>
    <dgm:cxn modelId="{53765CC8-9DC3-43A6-9804-8B4EC6CB4503}" srcId="{469A2486-B6CE-4FB0-B945-28F77EA59040}" destId="{B2F66247-711D-49D9-A386-4830F62C3193}" srcOrd="4" destOrd="0" parTransId="{A6747146-3C3D-4355-97CB-AFDFDD40CCED}" sibTransId="{7946E04E-7F26-43C6-B055-5D34DFA2938B}"/>
    <dgm:cxn modelId="{99A90DE2-216A-4BFA-9568-D9FDA8576A68}" srcId="{469A2486-B6CE-4FB0-B945-28F77EA59040}" destId="{28795448-D4CC-4899-8C00-600837AB450B}" srcOrd="3" destOrd="0" parTransId="{791A6733-C7FD-4259-995A-A7A23AD14C52}" sibTransId="{48659E9C-6C7E-49B3-AD81-5618F48DB71B}"/>
    <dgm:cxn modelId="{BCB882F6-C368-4222-91C8-671CB5839B4B}" srcId="{469A2486-B6CE-4FB0-B945-28F77EA59040}" destId="{8E23495C-C86E-45F9-A7C7-BEA7C3DE304C}" srcOrd="6" destOrd="0" parTransId="{8B722AB0-068D-42D6-B96B-44BF5DDC77B8}" sibTransId="{AAA2DCE9-ACC1-49C0-A7FA-0846DC0F7096}"/>
    <dgm:cxn modelId="{9E860963-44F8-4C6C-9888-4B87B33126CB}" type="presParOf" srcId="{A672377A-64BA-4648-BA97-08F4B7E8DDF1}" destId="{74FCDF5F-44C3-4354-9457-B79454E47069}" srcOrd="0" destOrd="0" presId="urn:microsoft.com/office/officeart/2005/8/layout/cycle3"/>
    <dgm:cxn modelId="{9A9ECD24-FB3A-4B71-9AC6-498DFDE78FB7}" type="presParOf" srcId="{74FCDF5F-44C3-4354-9457-B79454E47069}" destId="{171D2B6C-1A79-43ED-AD08-6D2B06AEB1E4}" srcOrd="0" destOrd="0" presId="urn:microsoft.com/office/officeart/2005/8/layout/cycle3"/>
    <dgm:cxn modelId="{3BCE24CC-5F9A-430B-8A5A-3D73D2AF5D51}" type="presParOf" srcId="{74FCDF5F-44C3-4354-9457-B79454E47069}" destId="{17CE1EB9-B6DE-4F92-B939-9B38CB65A5AE}" srcOrd="1" destOrd="0" presId="urn:microsoft.com/office/officeart/2005/8/layout/cycle3"/>
    <dgm:cxn modelId="{11102676-AA25-457A-BC58-8842626C2775}" type="presParOf" srcId="{74FCDF5F-44C3-4354-9457-B79454E47069}" destId="{34D23BFF-AC98-402B-B90A-83320FE8D3DC}" srcOrd="2" destOrd="0" presId="urn:microsoft.com/office/officeart/2005/8/layout/cycle3"/>
    <dgm:cxn modelId="{38825B2E-A11E-4250-A56B-6E97BCDED923}" type="presParOf" srcId="{74FCDF5F-44C3-4354-9457-B79454E47069}" destId="{82B81141-5DD5-487E-A1BC-0D4F0BC4FE74}" srcOrd="3" destOrd="0" presId="urn:microsoft.com/office/officeart/2005/8/layout/cycle3"/>
    <dgm:cxn modelId="{064B9CFB-1FA9-44B3-B046-D8DD0B9C7509}" type="presParOf" srcId="{74FCDF5F-44C3-4354-9457-B79454E47069}" destId="{0978B7A0-C802-47C7-88CA-EB85FF440019}" srcOrd="4" destOrd="0" presId="urn:microsoft.com/office/officeart/2005/8/layout/cycle3"/>
    <dgm:cxn modelId="{819DF1A3-7682-4031-A1D5-E98C5C7C3C7F}" type="presParOf" srcId="{74FCDF5F-44C3-4354-9457-B79454E47069}" destId="{74068DF9-E18C-411F-AFCA-D97E1BA24690}" srcOrd="5" destOrd="0" presId="urn:microsoft.com/office/officeart/2005/8/layout/cycle3"/>
    <dgm:cxn modelId="{7027FFFA-8ADA-42B6-97A4-69BF159CDF9E}" type="presParOf" srcId="{74FCDF5F-44C3-4354-9457-B79454E47069}" destId="{ABADD325-6D7D-447B-92B3-405415CF6EAE}" srcOrd="6" destOrd="0" presId="urn:microsoft.com/office/officeart/2005/8/layout/cycle3"/>
    <dgm:cxn modelId="{999ED1D2-984F-4D51-80DE-529AE722E09B}" type="presParOf" srcId="{74FCDF5F-44C3-4354-9457-B79454E47069}" destId="{4F4C5F9D-A061-4A50-AC0A-7CC36FE5B01F}" srcOrd="7"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110CF1-9874-40F9-8991-4BABFE511A0E}">
      <dsp:nvSpPr>
        <dsp:cNvPr id="0" name=""/>
        <dsp:cNvSpPr/>
      </dsp:nvSpPr>
      <dsp:spPr>
        <a:xfrm>
          <a:off x="5324647" y="1299688"/>
          <a:ext cx="126528" cy="126527"/>
        </a:xfrm>
        <a:prstGeom prst="ellipse">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9D8E3A8-9E9F-409E-8FB1-D427BE963714}">
      <dsp:nvSpPr>
        <dsp:cNvPr id="0" name=""/>
        <dsp:cNvSpPr/>
      </dsp:nvSpPr>
      <dsp:spPr>
        <a:xfrm>
          <a:off x="5093051" y="1299688"/>
          <a:ext cx="126528" cy="126527"/>
        </a:xfrm>
        <a:prstGeom prst="ellipse">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915C3D1-FFB8-4333-AE0C-966A7C1005C0}">
      <dsp:nvSpPr>
        <dsp:cNvPr id="0" name=""/>
        <dsp:cNvSpPr/>
      </dsp:nvSpPr>
      <dsp:spPr>
        <a:xfrm>
          <a:off x="4861902" y="1299688"/>
          <a:ext cx="126528" cy="126527"/>
        </a:xfrm>
        <a:prstGeom prst="ellipse">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139F69A-A791-4362-960A-FD8362FEE856}">
      <dsp:nvSpPr>
        <dsp:cNvPr id="0" name=""/>
        <dsp:cNvSpPr/>
      </dsp:nvSpPr>
      <dsp:spPr>
        <a:xfrm>
          <a:off x="4630306" y="1299688"/>
          <a:ext cx="126528" cy="126527"/>
        </a:xfrm>
        <a:prstGeom prst="ellipse">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532A059-126E-4F15-B313-10A122312746}">
      <dsp:nvSpPr>
        <dsp:cNvPr id="0" name=""/>
        <dsp:cNvSpPr/>
      </dsp:nvSpPr>
      <dsp:spPr>
        <a:xfrm>
          <a:off x="4398710" y="1299688"/>
          <a:ext cx="126528" cy="126527"/>
        </a:xfrm>
        <a:prstGeom prst="ellipse">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1E9DFB4-9190-4E14-9A03-77C72356D6EF}">
      <dsp:nvSpPr>
        <dsp:cNvPr id="0" name=""/>
        <dsp:cNvSpPr/>
      </dsp:nvSpPr>
      <dsp:spPr>
        <a:xfrm>
          <a:off x="4041033" y="1236424"/>
          <a:ext cx="253056" cy="252810"/>
        </a:xfrm>
        <a:prstGeom prst="ellipse">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F2F6D6D-28BC-49E9-8F23-C8830C64FCA3}">
      <dsp:nvSpPr>
        <dsp:cNvPr id="0" name=""/>
        <dsp:cNvSpPr/>
      </dsp:nvSpPr>
      <dsp:spPr>
        <a:xfrm>
          <a:off x="5118535" y="1038572"/>
          <a:ext cx="126528" cy="126527"/>
        </a:xfrm>
        <a:prstGeom prst="ellipse">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A29E927-88A3-412D-BF4F-4C7F9700DC36}">
      <dsp:nvSpPr>
        <dsp:cNvPr id="0" name=""/>
        <dsp:cNvSpPr/>
      </dsp:nvSpPr>
      <dsp:spPr>
        <a:xfrm>
          <a:off x="5118535" y="1562513"/>
          <a:ext cx="126528" cy="126527"/>
        </a:xfrm>
        <a:prstGeom prst="ellipse">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780F7F0-7C0F-4AC9-BF79-CB5B0B59503A}">
      <dsp:nvSpPr>
        <dsp:cNvPr id="0" name=""/>
        <dsp:cNvSpPr/>
      </dsp:nvSpPr>
      <dsp:spPr>
        <a:xfrm>
          <a:off x="5231651" y="1152154"/>
          <a:ext cx="126528" cy="126527"/>
        </a:xfrm>
        <a:prstGeom prst="ellipse">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DA15E6F-66B6-4F3D-9791-AD32905D56BB}">
      <dsp:nvSpPr>
        <dsp:cNvPr id="0" name=""/>
        <dsp:cNvSpPr/>
      </dsp:nvSpPr>
      <dsp:spPr>
        <a:xfrm>
          <a:off x="5238804" y="1449664"/>
          <a:ext cx="126528" cy="126527"/>
        </a:xfrm>
        <a:prstGeom prst="ellipse">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A310D29-06B2-4A85-91C0-4EC923E1408F}">
      <dsp:nvSpPr>
        <dsp:cNvPr id="0" name=""/>
        <dsp:cNvSpPr/>
      </dsp:nvSpPr>
      <dsp:spPr>
        <a:xfrm>
          <a:off x="2666212" y="720788"/>
          <a:ext cx="1279589" cy="1279686"/>
        </a:xfrm>
        <a:prstGeom prst="ellipse">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t>Student-ready institutions</a:t>
          </a:r>
        </a:p>
      </dsp:txBody>
      <dsp:txXfrm>
        <a:off x="2853603" y="908194"/>
        <a:ext cx="904807" cy="904874"/>
      </dsp:txXfrm>
    </dsp:sp>
    <dsp:sp modelId="{6C95549C-D6EA-4267-BE77-FFAA59F2B009}">
      <dsp:nvSpPr>
        <dsp:cNvPr id="0" name=""/>
        <dsp:cNvSpPr/>
      </dsp:nvSpPr>
      <dsp:spPr>
        <a:xfrm>
          <a:off x="2725676" y="515120"/>
          <a:ext cx="253056" cy="252810"/>
        </a:xfrm>
        <a:prstGeom prst="ellipse">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97A20F2-98D4-4C62-A8F1-DFCF0E39F9BD}">
      <dsp:nvSpPr>
        <dsp:cNvPr id="0" name=""/>
        <dsp:cNvSpPr/>
      </dsp:nvSpPr>
      <dsp:spPr>
        <a:xfrm>
          <a:off x="2583052" y="396897"/>
          <a:ext cx="126528" cy="126527"/>
        </a:xfrm>
        <a:prstGeom prst="ellipse">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3864947-B6E1-48D4-AC22-C9B30F98E5A2}">
      <dsp:nvSpPr>
        <dsp:cNvPr id="0" name=""/>
        <dsp:cNvSpPr/>
      </dsp:nvSpPr>
      <dsp:spPr>
        <a:xfrm>
          <a:off x="2321948" y="313848"/>
          <a:ext cx="126528" cy="126527"/>
        </a:xfrm>
        <a:prstGeom prst="ellipse">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0606CDE-F56D-4ED8-93B2-2DF93996AA32}">
      <dsp:nvSpPr>
        <dsp:cNvPr id="0" name=""/>
        <dsp:cNvSpPr/>
      </dsp:nvSpPr>
      <dsp:spPr>
        <a:xfrm>
          <a:off x="2061291" y="313848"/>
          <a:ext cx="126528" cy="126527"/>
        </a:xfrm>
        <a:prstGeom prst="ellipse">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215FA11-C495-463D-9E93-1DD0BAEF63FD}">
      <dsp:nvSpPr>
        <dsp:cNvPr id="0" name=""/>
        <dsp:cNvSpPr/>
      </dsp:nvSpPr>
      <dsp:spPr>
        <a:xfrm>
          <a:off x="1800633" y="313848"/>
          <a:ext cx="126528" cy="126527"/>
        </a:xfrm>
        <a:prstGeom prst="ellipse">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9DF101C-C650-4C1F-8178-F6E4821B1F07}">
      <dsp:nvSpPr>
        <dsp:cNvPr id="0" name=""/>
        <dsp:cNvSpPr/>
      </dsp:nvSpPr>
      <dsp:spPr>
        <a:xfrm>
          <a:off x="1539976" y="313848"/>
          <a:ext cx="126528" cy="126527"/>
        </a:xfrm>
        <a:prstGeom prst="ellipse">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0E423C7-68DC-43F4-9810-3BC00ED53C43}">
      <dsp:nvSpPr>
        <dsp:cNvPr id="0" name=""/>
        <dsp:cNvSpPr/>
      </dsp:nvSpPr>
      <dsp:spPr>
        <a:xfrm>
          <a:off x="1278872" y="313848"/>
          <a:ext cx="126528" cy="126527"/>
        </a:xfrm>
        <a:prstGeom prst="ellipse">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49BD2C0-F7C7-4814-871C-4A4CD7B14DBC}">
      <dsp:nvSpPr>
        <dsp:cNvPr id="0" name=""/>
        <dsp:cNvSpPr/>
      </dsp:nvSpPr>
      <dsp:spPr>
        <a:xfrm>
          <a:off x="1018215" y="313848"/>
          <a:ext cx="126528" cy="126527"/>
        </a:xfrm>
        <a:prstGeom prst="ellipse">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82DACF1-3B05-4B04-B66F-EF7F81FF205B}">
      <dsp:nvSpPr>
        <dsp:cNvPr id="0" name=""/>
        <dsp:cNvSpPr/>
      </dsp:nvSpPr>
      <dsp:spPr>
        <a:xfrm>
          <a:off x="803706" y="1193"/>
          <a:ext cx="1852573" cy="3160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l" defTabSz="622300">
            <a:lnSpc>
              <a:spcPct val="90000"/>
            </a:lnSpc>
            <a:spcBef>
              <a:spcPct val="0"/>
            </a:spcBef>
            <a:spcAft>
              <a:spcPct val="35000"/>
            </a:spcAft>
            <a:buNone/>
          </a:pPr>
          <a:r>
            <a:rPr lang="en-US" sz="1400" b="1" kern="1200" dirty="0">
              <a:solidFill>
                <a:srgbClr val="009F4D"/>
              </a:solidFill>
            </a:rPr>
            <a:t>Leadership philosophy</a:t>
          </a:r>
        </a:p>
      </dsp:txBody>
      <dsp:txXfrm>
        <a:off x="803706" y="1193"/>
        <a:ext cx="1852573" cy="316074"/>
      </dsp:txXfrm>
    </dsp:sp>
    <dsp:sp modelId="{5405199F-1DA1-4F8A-AC0C-1B32050B4EB3}">
      <dsp:nvSpPr>
        <dsp:cNvPr id="0" name=""/>
        <dsp:cNvSpPr/>
      </dsp:nvSpPr>
      <dsp:spPr>
        <a:xfrm>
          <a:off x="2392142" y="911068"/>
          <a:ext cx="253056" cy="252810"/>
        </a:xfrm>
        <a:prstGeom prst="ellipse">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33DE213-5EFE-4026-A6CB-2AE50CAE032C}">
      <dsp:nvSpPr>
        <dsp:cNvPr id="0" name=""/>
        <dsp:cNvSpPr/>
      </dsp:nvSpPr>
      <dsp:spPr>
        <a:xfrm>
          <a:off x="2182454" y="962851"/>
          <a:ext cx="126528" cy="126527"/>
        </a:xfrm>
        <a:prstGeom prst="ellipse">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2D6C018-C6FA-479E-91F0-3B1E426B403A}">
      <dsp:nvSpPr>
        <dsp:cNvPr id="0" name=""/>
        <dsp:cNvSpPr/>
      </dsp:nvSpPr>
      <dsp:spPr>
        <a:xfrm>
          <a:off x="1941916" y="962851"/>
          <a:ext cx="126528" cy="126527"/>
        </a:xfrm>
        <a:prstGeom prst="ellipse">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97CFAAC-A9A5-4195-8C39-C6EC3CEEC1E4}">
      <dsp:nvSpPr>
        <dsp:cNvPr id="0" name=""/>
        <dsp:cNvSpPr/>
      </dsp:nvSpPr>
      <dsp:spPr>
        <a:xfrm>
          <a:off x="1701825" y="962851"/>
          <a:ext cx="126528" cy="126527"/>
        </a:xfrm>
        <a:prstGeom prst="ellipse">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2DFB1E2-0D91-4F98-8E7B-503203CA9F93}">
      <dsp:nvSpPr>
        <dsp:cNvPr id="0" name=""/>
        <dsp:cNvSpPr/>
      </dsp:nvSpPr>
      <dsp:spPr>
        <a:xfrm>
          <a:off x="1461734" y="962851"/>
          <a:ext cx="126528" cy="126527"/>
        </a:xfrm>
        <a:prstGeom prst="ellipse">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F98683F-E69B-4AE7-AD07-2D58D3A9DE0A}">
      <dsp:nvSpPr>
        <dsp:cNvPr id="0" name=""/>
        <dsp:cNvSpPr/>
      </dsp:nvSpPr>
      <dsp:spPr>
        <a:xfrm>
          <a:off x="1221197" y="962851"/>
          <a:ext cx="126528" cy="126527"/>
        </a:xfrm>
        <a:prstGeom prst="ellipse">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8625A6B-747F-44AC-BEEF-D58499593489}">
      <dsp:nvSpPr>
        <dsp:cNvPr id="0" name=""/>
        <dsp:cNvSpPr/>
      </dsp:nvSpPr>
      <dsp:spPr>
        <a:xfrm>
          <a:off x="981106" y="962851"/>
          <a:ext cx="126528" cy="126527"/>
        </a:xfrm>
        <a:prstGeom prst="ellipse">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C62BB24-E16A-4C47-88EB-22C71C2D14E1}">
      <dsp:nvSpPr>
        <dsp:cNvPr id="0" name=""/>
        <dsp:cNvSpPr/>
      </dsp:nvSpPr>
      <dsp:spPr>
        <a:xfrm>
          <a:off x="803445" y="641502"/>
          <a:ext cx="1327876" cy="3160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l" defTabSz="622300">
            <a:lnSpc>
              <a:spcPct val="90000"/>
            </a:lnSpc>
            <a:spcBef>
              <a:spcPct val="0"/>
            </a:spcBef>
            <a:spcAft>
              <a:spcPct val="35000"/>
            </a:spcAft>
            <a:buNone/>
          </a:pPr>
          <a:r>
            <a:rPr lang="en-US" sz="1400" b="1" kern="1200" dirty="0">
              <a:solidFill>
                <a:srgbClr val="009F4D"/>
              </a:solidFill>
            </a:rPr>
            <a:t>Localized context</a:t>
          </a:r>
        </a:p>
      </dsp:txBody>
      <dsp:txXfrm>
        <a:off x="803445" y="641502"/>
        <a:ext cx="1327876" cy="316074"/>
      </dsp:txXfrm>
    </dsp:sp>
    <dsp:sp modelId="{0C176447-C8E6-4791-B446-F234A1EA41D9}">
      <dsp:nvSpPr>
        <dsp:cNvPr id="0" name=""/>
        <dsp:cNvSpPr/>
      </dsp:nvSpPr>
      <dsp:spPr>
        <a:xfrm>
          <a:off x="2392142" y="1518546"/>
          <a:ext cx="253056" cy="252810"/>
        </a:xfrm>
        <a:prstGeom prst="ellipse">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9DFE9F4-E404-440C-8215-0B6B80E726D7}">
      <dsp:nvSpPr>
        <dsp:cNvPr id="0" name=""/>
        <dsp:cNvSpPr/>
      </dsp:nvSpPr>
      <dsp:spPr>
        <a:xfrm>
          <a:off x="2182454" y="1669011"/>
          <a:ext cx="126528" cy="126527"/>
        </a:xfrm>
        <a:prstGeom prst="ellipse">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C4E356-09A8-4CEA-ABE5-525C6B63BEFC}">
      <dsp:nvSpPr>
        <dsp:cNvPr id="0" name=""/>
        <dsp:cNvSpPr/>
      </dsp:nvSpPr>
      <dsp:spPr>
        <a:xfrm>
          <a:off x="1941916" y="1669011"/>
          <a:ext cx="126528" cy="126527"/>
        </a:xfrm>
        <a:prstGeom prst="ellipse">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E8CE179-D659-4435-AC8E-98B1C66D4BFC}">
      <dsp:nvSpPr>
        <dsp:cNvPr id="0" name=""/>
        <dsp:cNvSpPr/>
      </dsp:nvSpPr>
      <dsp:spPr>
        <a:xfrm>
          <a:off x="1701825" y="1669011"/>
          <a:ext cx="126528" cy="126527"/>
        </a:xfrm>
        <a:prstGeom prst="ellipse">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963A2B7-27E4-4C6C-B225-712D34332386}">
      <dsp:nvSpPr>
        <dsp:cNvPr id="0" name=""/>
        <dsp:cNvSpPr/>
      </dsp:nvSpPr>
      <dsp:spPr>
        <a:xfrm>
          <a:off x="1461734" y="1669011"/>
          <a:ext cx="126528" cy="126527"/>
        </a:xfrm>
        <a:prstGeom prst="ellipse">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CA117FA-F3E1-4DE6-BB13-C320C628B518}">
      <dsp:nvSpPr>
        <dsp:cNvPr id="0" name=""/>
        <dsp:cNvSpPr/>
      </dsp:nvSpPr>
      <dsp:spPr>
        <a:xfrm>
          <a:off x="1221197" y="1669011"/>
          <a:ext cx="126528" cy="126527"/>
        </a:xfrm>
        <a:prstGeom prst="ellipse">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127C8C0-B9F6-48F9-91C5-7FB675EC22C8}">
      <dsp:nvSpPr>
        <dsp:cNvPr id="0" name=""/>
        <dsp:cNvSpPr/>
      </dsp:nvSpPr>
      <dsp:spPr>
        <a:xfrm>
          <a:off x="981106" y="1669011"/>
          <a:ext cx="126528" cy="126527"/>
        </a:xfrm>
        <a:prstGeom prst="ellipse">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0DBEF1C-3100-4BF9-98FD-58A11C4B1180}">
      <dsp:nvSpPr>
        <dsp:cNvPr id="0" name=""/>
        <dsp:cNvSpPr/>
      </dsp:nvSpPr>
      <dsp:spPr>
        <a:xfrm>
          <a:off x="803445" y="1356112"/>
          <a:ext cx="1681409" cy="3160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l" defTabSz="622300">
            <a:lnSpc>
              <a:spcPct val="90000"/>
            </a:lnSpc>
            <a:spcBef>
              <a:spcPct val="0"/>
            </a:spcBef>
            <a:spcAft>
              <a:spcPct val="35000"/>
            </a:spcAft>
            <a:buNone/>
          </a:pPr>
          <a:r>
            <a:rPr lang="en-US" sz="1400" b="1" kern="1200" dirty="0">
              <a:solidFill>
                <a:srgbClr val="009F4D"/>
              </a:solidFill>
            </a:rPr>
            <a:t>Institutional change</a:t>
          </a:r>
        </a:p>
      </dsp:txBody>
      <dsp:txXfrm>
        <a:off x="803445" y="1356112"/>
        <a:ext cx="1681409" cy="316074"/>
      </dsp:txXfrm>
    </dsp:sp>
    <dsp:sp modelId="{CC85FB6D-982C-49E8-8750-221B668D7A6A}">
      <dsp:nvSpPr>
        <dsp:cNvPr id="0" name=""/>
        <dsp:cNvSpPr/>
      </dsp:nvSpPr>
      <dsp:spPr>
        <a:xfrm>
          <a:off x="2725676" y="1955286"/>
          <a:ext cx="253056" cy="252810"/>
        </a:xfrm>
        <a:prstGeom prst="ellipse">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80A43EC-9D81-4AF3-A915-7E359E5CD087}">
      <dsp:nvSpPr>
        <dsp:cNvPr id="0" name=""/>
        <dsp:cNvSpPr/>
      </dsp:nvSpPr>
      <dsp:spPr>
        <a:xfrm>
          <a:off x="2580817" y="2197837"/>
          <a:ext cx="126528" cy="126527"/>
        </a:xfrm>
        <a:prstGeom prst="ellipse">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5DD8FBC-48FC-495C-843A-9A2062A60D1F}">
      <dsp:nvSpPr>
        <dsp:cNvPr id="0" name=""/>
        <dsp:cNvSpPr/>
      </dsp:nvSpPr>
      <dsp:spPr>
        <a:xfrm>
          <a:off x="2320606" y="2317281"/>
          <a:ext cx="126528" cy="126527"/>
        </a:xfrm>
        <a:prstGeom prst="ellipse">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51697AE-E5B2-40FB-9F82-3BD04497D532}">
      <dsp:nvSpPr>
        <dsp:cNvPr id="0" name=""/>
        <dsp:cNvSpPr/>
      </dsp:nvSpPr>
      <dsp:spPr>
        <a:xfrm>
          <a:off x="2059949" y="2317281"/>
          <a:ext cx="126528" cy="126527"/>
        </a:xfrm>
        <a:prstGeom prst="ellipse">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D0F54F2-FC62-4D4A-9CD3-E9CD3ACF19FA}">
      <dsp:nvSpPr>
        <dsp:cNvPr id="0" name=""/>
        <dsp:cNvSpPr/>
      </dsp:nvSpPr>
      <dsp:spPr>
        <a:xfrm>
          <a:off x="1799739" y="2317281"/>
          <a:ext cx="126528" cy="126527"/>
        </a:xfrm>
        <a:prstGeom prst="ellipse">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59224BF-390E-4ED8-AD65-9027CE323B8A}">
      <dsp:nvSpPr>
        <dsp:cNvPr id="0" name=""/>
        <dsp:cNvSpPr/>
      </dsp:nvSpPr>
      <dsp:spPr>
        <a:xfrm>
          <a:off x="1539529" y="2317281"/>
          <a:ext cx="126528" cy="126527"/>
        </a:xfrm>
        <a:prstGeom prst="ellipse">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71BC7A1-AC57-4A82-8BCD-A5F7F1D12C85}">
      <dsp:nvSpPr>
        <dsp:cNvPr id="0" name=""/>
        <dsp:cNvSpPr/>
      </dsp:nvSpPr>
      <dsp:spPr>
        <a:xfrm>
          <a:off x="1278872" y="2317281"/>
          <a:ext cx="126528" cy="126527"/>
        </a:xfrm>
        <a:prstGeom prst="ellipse">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AA5B5F3-7BC9-4B41-939D-125B8D1A5C52}">
      <dsp:nvSpPr>
        <dsp:cNvPr id="0" name=""/>
        <dsp:cNvSpPr/>
      </dsp:nvSpPr>
      <dsp:spPr>
        <a:xfrm>
          <a:off x="1018662" y="2317281"/>
          <a:ext cx="126528" cy="126527"/>
        </a:xfrm>
        <a:prstGeom prst="ellipse">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9750F1A-196A-4EEA-B84A-E3E3C6772231}">
      <dsp:nvSpPr>
        <dsp:cNvPr id="0" name=""/>
        <dsp:cNvSpPr/>
      </dsp:nvSpPr>
      <dsp:spPr>
        <a:xfrm>
          <a:off x="803320" y="2000230"/>
          <a:ext cx="1853344" cy="3160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l" defTabSz="622300">
            <a:lnSpc>
              <a:spcPct val="90000"/>
            </a:lnSpc>
            <a:spcBef>
              <a:spcPct val="0"/>
            </a:spcBef>
            <a:spcAft>
              <a:spcPct val="35000"/>
            </a:spcAft>
            <a:buNone/>
          </a:pPr>
          <a:r>
            <a:rPr lang="en-US" sz="1400" b="1" kern="1200" dirty="0">
              <a:solidFill>
                <a:srgbClr val="009F4D"/>
              </a:solidFill>
            </a:rPr>
            <a:t>Accountability</a:t>
          </a:r>
        </a:p>
      </dsp:txBody>
      <dsp:txXfrm>
        <a:off x="803320" y="2000230"/>
        <a:ext cx="1853344" cy="31607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CE1EB9-B6DE-4F92-B939-9B38CB65A5AE}">
      <dsp:nvSpPr>
        <dsp:cNvPr id="0" name=""/>
        <dsp:cNvSpPr/>
      </dsp:nvSpPr>
      <dsp:spPr>
        <a:xfrm>
          <a:off x="1599980" y="-33013"/>
          <a:ext cx="4999807" cy="4999807"/>
        </a:xfrm>
        <a:prstGeom prst="circularArrow">
          <a:avLst>
            <a:gd name="adj1" fmla="val 5544"/>
            <a:gd name="adj2" fmla="val 330680"/>
            <a:gd name="adj3" fmla="val 14502147"/>
            <a:gd name="adj4" fmla="val 16958031"/>
            <a:gd name="adj5" fmla="val 575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71D2B6C-1A79-43ED-AD08-6D2B06AEB1E4}">
      <dsp:nvSpPr>
        <dsp:cNvPr id="0" name=""/>
        <dsp:cNvSpPr/>
      </dsp:nvSpPr>
      <dsp:spPr>
        <a:xfrm>
          <a:off x="3314071" y="495"/>
          <a:ext cx="1571624" cy="785812"/>
        </a:xfrm>
        <a:prstGeom prst="roundRect">
          <a:avLst/>
        </a:prstGeom>
        <a:solidFill>
          <a:schemeClr val="lt1">
            <a:hueOff val="0"/>
            <a:satOff val="0"/>
            <a:lumOff val="0"/>
            <a:alphaOff val="0"/>
          </a:schemeClr>
        </a:solidFill>
        <a:ln w="25400" cap="flat" cmpd="sng" algn="ctr">
          <a:solidFill>
            <a:srgbClr val="00B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rgbClr val="002060"/>
              </a:solidFill>
            </a:rPr>
            <a:t>History Map in Context (Campus)</a:t>
          </a:r>
        </a:p>
      </dsp:txBody>
      <dsp:txXfrm>
        <a:off x="3352431" y="38855"/>
        <a:ext cx="1494904" cy="709092"/>
      </dsp:txXfrm>
    </dsp:sp>
    <dsp:sp modelId="{34D23BFF-AC98-402B-B90A-83320FE8D3DC}">
      <dsp:nvSpPr>
        <dsp:cNvPr id="0" name=""/>
        <dsp:cNvSpPr/>
      </dsp:nvSpPr>
      <dsp:spPr>
        <a:xfrm>
          <a:off x="4981025" y="803258"/>
          <a:ext cx="1571624" cy="785812"/>
        </a:xfrm>
        <a:prstGeom prst="roundRect">
          <a:avLst/>
        </a:prstGeom>
        <a:solidFill>
          <a:schemeClr val="lt1">
            <a:hueOff val="0"/>
            <a:satOff val="0"/>
            <a:lumOff val="0"/>
            <a:alphaOff val="0"/>
          </a:schemeClr>
        </a:solidFill>
        <a:ln w="25400" cap="flat" cmpd="sng" algn="ctr">
          <a:solidFill>
            <a:srgbClr val="00B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rgbClr val="002060"/>
              </a:solidFill>
            </a:rPr>
            <a:t>Developing Equity-Minded Language</a:t>
          </a:r>
        </a:p>
      </dsp:txBody>
      <dsp:txXfrm>
        <a:off x="5019385" y="841618"/>
        <a:ext cx="1494904" cy="709092"/>
      </dsp:txXfrm>
    </dsp:sp>
    <dsp:sp modelId="{82B81141-5DD5-487E-A1BC-0D4F0BC4FE74}">
      <dsp:nvSpPr>
        <dsp:cNvPr id="0" name=""/>
        <dsp:cNvSpPr/>
      </dsp:nvSpPr>
      <dsp:spPr>
        <a:xfrm>
          <a:off x="5392729" y="2607049"/>
          <a:ext cx="1571624" cy="785812"/>
        </a:xfrm>
        <a:prstGeom prst="roundRect">
          <a:avLst/>
        </a:prstGeom>
        <a:solidFill>
          <a:schemeClr val="lt1">
            <a:hueOff val="0"/>
            <a:satOff val="0"/>
            <a:lumOff val="0"/>
            <a:alphaOff val="0"/>
          </a:schemeClr>
        </a:solidFill>
        <a:ln w="25400" cap="flat" cmpd="sng" algn="ctr">
          <a:solidFill>
            <a:srgbClr val="00B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rgbClr val="002060"/>
              </a:solidFill>
            </a:rPr>
            <a:t>Observation Protocol</a:t>
          </a:r>
        </a:p>
      </dsp:txBody>
      <dsp:txXfrm>
        <a:off x="5431089" y="2645409"/>
        <a:ext cx="1494904" cy="709092"/>
      </dsp:txXfrm>
    </dsp:sp>
    <dsp:sp modelId="{0978B7A0-C802-47C7-88CA-EB85FF440019}">
      <dsp:nvSpPr>
        <dsp:cNvPr id="0" name=""/>
        <dsp:cNvSpPr/>
      </dsp:nvSpPr>
      <dsp:spPr>
        <a:xfrm>
          <a:off x="4239161" y="4053578"/>
          <a:ext cx="1571624" cy="785812"/>
        </a:xfrm>
        <a:prstGeom prst="roundRect">
          <a:avLst/>
        </a:prstGeom>
        <a:solidFill>
          <a:schemeClr val="lt1">
            <a:hueOff val="0"/>
            <a:satOff val="0"/>
            <a:lumOff val="0"/>
            <a:alphaOff val="0"/>
          </a:schemeClr>
        </a:solidFill>
        <a:ln w="25400" cap="flat" cmpd="sng" algn="ctr">
          <a:solidFill>
            <a:srgbClr val="00B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rgbClr val="002060"/>
              </a:solidFill>
            </a:rPr>
            <a:t>Data Analysis with an Equity Lens</a:t>
          </a:r>
        </a:p>
      </dsp:txBody>
      <dsp:txXfrm>
        <a:off x="4277521" y="4091938"/>
        <a:ext cx="1494904" cy="709092"/>
      </dsp:txXfrm>
    </dsp:sp>
    <dsp:sp modelId="{74068DF9-E18C-411F-AFCA-D97E1BA24690}">
      <dsp:nvSpPr>
        <dsp:cNvPr id="0" name=""/>
        <dsp:cNvSpPr/>
      </dsp:nvSpPr>
      <dsp:spPr>
        <a:xfrm>
          <a:off x="2388981" y="4053578"/>
          <a:ext cx="1571624" cy="785812"/>
        </a:xfrm>
        <a:prstGeom prst="roundRect">
          <a:avLst/>
        </a:prstGeom>
        <a:solidFill>
          <a:schemeClr val="lt1">
            <a:hueOff val="0"/>
            <a:satOff val="0"/>
            <a:lumOff val="0"/>
            <a:alphaOff val="0"/>
          </a:schemeClr>
        </a:solidFill>
        <a:ln w="25400" cap="flat" cmpd="sng" algn="ctr">
          <a:solidFill>
            <a:srgbClr val="00B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rgbClr val="002060"/>
              </a:solidFill>
            </a:rPr>
            <a:t>Equity Gap Calculator</a:t>
          </a:r>
        </a:p>
      </dsp:txBody>
      <dsp:txXfrm>
        <a:off x="2427341" y="4091938"/>
        <a:ext cx="1494904" cy="709092"/>
      </dsp:txXfrm>
    </dsp:sp>
    <dsp:sp modelId="{ABADD325-6D7D-447B-92B3-405415CF6EAE}">
      <dsp:nvSpPr>
        <dsp:cNvPr id="0" name=""/>
        <dsp:cNvSpPr/>
      </dsp:nvSpPr>
      <dsp:spPr>
        <a:xfrm>
          <a:off x="1163645" y="2607049"/>
          <a:ext cx="1715161" cy="785812"/>
        </a:xfrm>
        <a:prstGeom prst="roundRect">
          <a:avLst/>
        </a:prstGeom>
        <a:solidFill>
          <a:schemeClr val="lt1">
            <a:hueOff val="0"/>
            <a:satOff val="0"/>
            <a:lumOff val="0"/>
            <a:alphaOff val="0"/>
          </a:schemeClr>
        </a:solidFill>
        <a:ln w="25400" cap="flat" cmpd="sng" algn="ctr">
          <a:solidFill>
            <a:srgbClr val="00B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0960" rIns="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rgbClr val="002060"/>
              </a:solidFill>
            </a:rPr>
            <a:t>Equity-Minded Recommendations</a:t>
          </a:r>
        </a:p>
      </dsp:txBody>
      <dsp:txXfrm>
        <a:off x="1202005" y="2645409"/>
        <a:ext cx="1638441" cy="709092"/>
      </dsp:txXfrm>
    </dsp:sp>
    <dsp:sp modelId="{4F4C5F9D-A061-4A50-AC0A-7CC36FE5B01F}">
      <dsp:nvSpPr>
        <dsp:cNvPr id="0" name=""/>
        <dsp:cNvSpPr/>
      </dsp:nvSpPr>
      <dsp:spPr>
        <a:xfrm>
          <a:off x="1647117" y="803258"/>
          <a:ext cx="1571624" cy="785812"/>
        </a:xfrm>
        <a:prstGeom prst="roundRect">
          <a:avLst/>
        </a:prstGeom>
        <a:solidFill>
          <a:schemeClr val="lt1">
            <a:hueOff val="0"/>
            <a:satOff val="0"/>
            <a:lumOff val="0"/>
            <a:alphaOff val="0"/>
          </a:schemeClr>
        </a:solidFill>
        <a:ln w="25400" cap="flat" cmpd="sng" algn="ctr">
          <a:solidFill>
            <a:srgbClr val="00B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rgbClr val="002060"/>
              </a:solidFill>
            </a:rPr>
            <a:t>Campus Strategy Implementation</a:t>
          </a:r>
        </a:p>
      </dsp:txBody>
      <dsp:txXfrm>
        <a:off x="1685477" y="841618"/>
        <a:ext cx="1494904" cy="709092"/>
      </dsp:txXfrm>
    </dsp:sp>
  </dsp:spTree>
</dsp:drawing>
</file>

<file path=ppt/diagrams/layout1.xml><?xml version="1.0" encoding="utf-8"?>
<dgm:layoutDef xmlns:dgm="http://schemas.openxmlformats.org/drawingml/2006/diagram" xmlns:a="http://schemas.openxmlformats.org/drawingml/2006/main" uniqueId="urn:microsoft.com/office/officeart/2011/layout/ConvergingText">
  <dgm:title val="Converging Text"/>
  <dgm:desc val="Use to show multiple steps or parts that merge into a whole. Limited to one Level 1 shape that contains text and a maximum of five Level 2 shapes."/>
  <dgm:catLst>
    <dgm:cat type="process" pri="6500"/>
    <dgm:cat type="officeonline" pri="50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clrData>
  <dgm:layoutNode name="Name0">
    <dgm:varLst>
      <dgm:chMax/>
      <dgm:chPref val="1"/>
      <dgm:dir/>
      <dgm:animOne val="branch"/>
      <dgm:animLvl val="lvl"/>
      <dgm:resizeHandles/>
    </dgm:varLst>
    <dgm:choose name="Name1">
      <dgm:if name="Name2" func="var" arg="dir" op="equ" val="norm">
        <dgm:alg type="lin">
          <dgm:param type="linDir" val="fromL"/>
          <dgm:param type="vertAlign" val="mid"/>
          <dgm:param type="nodeVertAlign" val="mid"/>
          <dgm:param type="horzAlign" val="ctr"/>
        </dgm:alg>
      </dgm:if>
      <dgm:else name="Name3">
        <dgm:alg type="lin">
          <dgm:param type="linDir" val="fromR"/>
          <dgm:param type="vertAlign" val="mid"/>
          <dgm:param type="nodeVertAlign" val="mid"/>
          <dgm:param type="horzAlign" val="ctr"/>
        </dgm:alg>
      </dgm:else>
    </dgm:choose>
    <dgm:shape xmlns:r="http://schemas.openxmlformats.org/officeDocument/2006/relationships" r:blip="">
      <dgm:adjLst/>
    </dgm:shape>
    <dgm:constrLst>
      <dgm:constr type="primFontSz" for="des" forName="Parent" op="equ" val="65"/>
      <dgm:constr type="primFontSz" for="des" forName="Child1" op="equ" val="65"/>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w" for="ch" forName="composite" refType="w"/>
      <dgm:constr type="h" for="ch" forName="composite" refType="h"/>
      <dgm:constr type="sp" refType="w" refFor="ch" refForName="composite" op="equ" fact="0.05"/>
      <dgm:constr type="w" for="ch" forName="sibTrans" refType="w" refFor="ch" refForName="composite" op="equ" fact="0.05"/>
      <dgm:constr type="h" for="ch" forName="sibTrans" refType="w" refFor="ch" refForName="sibTrans" op="equ"/>
    </dgm:constrLst>
    <dgm:forEach name="nodesForEach" axis="ch" ptType="node">
      <dgm:layoutNode name="composite">
        <dgm:choose name="Name4">
          <dgm:if name="Name5" func="var" arg="dir" op="equ" val="norm">
            <dgm:choose name="Name6">
              <dgm:if name="Name7" axis="ch" ptType="node" func="cnt" op="equ" val="0">
                <dgm:alg type="composite">
                  <dgm:param type="ar" val="2.1059"/>
                </dgm:alg>
                <dgm:constrLst>
                  <dgm:constr type="l" for="ch" forName="Parent" refType="w" fact="0"/>
                  <dgm:constr type="t" for="ch" forName="Parent" refType="h" fact="0"/>
                  <dgm:constr type="w" for="ch" forName="Parent" refType="w" fact="0.4749"/>
                  <dgm:constr type="h" for="ch" forName="Parent" refType="h"/>
                  <dgm:constr type="l" for="ch" forName="ParentAccent1" refType="w" fact="0.9531"/>
                  <dgm:constr type="t" for="ch" forName="ParentAccent1" refType="h" fact="0.4506"/>
                  <dgm:constr type="w" for="ch" forName="ParentAccent1" refType="w" fact="0.0469"/>
                  <dgm:constr type="h" for="ch" forName="ParentAccent1" refType="h" fact="0.0988"/>
                  <dgm:constr type="l" for="ch" forName="ParentAccent2" refType="w" fact="0.8734"/>
                  <dgm:constr type="t" for="ch" forName="ParentAccent2" refType="h" fact="0.4506"/>
                  <dgm:constr type="w" for="ch" forName="ParentAccent2" refType="w" fact="0.0469"/>
                  <dgm:constr type="h" for="ch" forName="ParentAccent2" refType="h" fact="0.0988"/>
                  <dgm:constr type="l" for="ch" forName="ParentAccent3" refType="w" fact="0.7937"/>
                  <dgm:constr type="t" for="ch" forName="ParentAccent3" refType="h" fact="0.4506"/>
                  <dgm:constr type="w" for="ch" forName="ParentAccent3" refType="w" fact="0.0469"/>
                  <dgm:constr type="h" for="ch" forName="ParentAccent3" refType="h" fact="0.0988"/>
                  <dgm:constr type="l" for="ch" forName="ParentAccent4" refType="w" fact="0.714"/>
                  <dgm:constr type="t" for="ch" forName="ParentAccent4" refType="h" fact="0.4506"/>
                  <dgm:constr type="w" for="ch" forName="ParentAccent4" refType="w" fact="0.0469"/>
                  <dgm:constr type="h" for="ch" forName="ParentAccent4" refType="h" fact="0.0988"/>
                  <dgm:constr type="l" for="ch" forName="ParentAccent5" refType="w" fact="0.6343"/>
                  <dgm:constr type="t" for="ch" forName="ParentAccent5" refType="h" fact="0.4506"/>
                  <dgm:constr type="w" for="ch" forName="ParentAccent5" refType="w" fact="0.0469"/>
                  <dgm:constr type="h" for="ch" forName="ParentAccent5" refType="h" fact="0.0988"/>
                  <dgm:constr type="l" for="ch" forName="ParentAccent6" refType="w" fact="0.5076"/>
                  <dgm:constr type="t" for="ch" forName="ParentAccent6" refType="h" fact="0.4012"/>
                  <dgm:constr type="w" for="ch" forName="ParentAccent6" refType="w" fact="0.0939"/>
                  <dgm:constr type="h" for="ch" forName="ParentAccent6" refType="h" fact="0.1976"/>
                  <dgm:constr type="l" for="ch" forName="ParentAccent7" refType="w" fact="0.8766"/>
                  <dgm:constr type="t" for="ch" forName="ParentAccent7" refType="h" fact="0.2465"/>
                  <dgm:constr type="w" for="ch" forName="ParentAccent7" refType="w" fact="0.0469"/>
                  <dgm:constr type="h" for="ch" forName="ParentAccent7" refType="h" fact="0.0988"/>
                  <dgm:constr type="l" for="ch" forName="ParentAccent8" refType="w" fact="0.8766"/>
                  <dgm:constr type="t" for="ch" forName="ParentAccent8" refType="h" fact="0.6562"/>
                  <dgm:constr type="w" for="ch" forName="ParentAccent8" refType="w" fact="0.0469"/>
                  <dgm:constr type="h" for="ch" forName="ParentAccent8" refType="h" fact="0.0988"/>
                  <dgm:constr type="l" for="ch" forName="ParentAccent9" refType="w" fact="0.9185"/>
                  <dgm:constr type="t" for="ch" forName="ParentAccent9" refType="h" fact="0.3353"/>
                  <dgm:constr type="w" for="ch" forName="ParentAccent9" refType="w" fact="0.0469"/>
                  <dgm:constr type="h" for="ch" forName="ParentAccent9" refType="h" fact="0.0988"/>
                  <dgm:constr type="l" for="ch" forName="ParentAccent10" refType="w" fact="0.9213"/>
                  <dgm:constr type="t" for="ch" forName="ParentAccent10" refType="h" fact="0.5679"/>
                  <dgm:constr type="w" for="ch" forName="ParentAccent10" refType="w" fact="0.0469"/>
                  <dgm:constr type="h" for="ch" forName="ParentAccent10" refType="h" fact="0.0988"/>
                </dgm:constrLst>
              </dgm:if>
              <dgm:if name="Name8" axis="ch" ptType="node" func="cnt" op="equ" val="1">
                <dgm:alg type="composite">
                  <dgm:param type="ar" val="3.4411"/>
                </dgm:alg>
                <dgm:constrLst>
                  <dgm:constr type="l" for="ch" forName="Child1Accent1" refType="w" fact="0.284"/>
                  <dgm:constr type="t" for="ch" forName="Child1Accent1" refType="h" fact="0.4012"/>
                  <dgm:constr type="w" for="ch" forName="Child1Accent1" refType="w" fact="0.0574"/>
                  <dgm:constr type="h" for="ch" forName="Child1Accent1" refType="h" fact="0.1976"/>
                  <dgm:constr type="l" for="ch" forName="Child1Accent2" refType="w" fact="0.2272"/>
                  <dgm:constr type="t" for="ch" forName="Child1Accent2" refType="h" fact="0.4506"/>
                  <dgm:constr type="w" for="ch" forName="Child1Accent2" refType="w" fact="0.0287"/>
                  <dgm:constr type="h" for="ch" forName="Child1Accent2" refType="h" fact="0.0988"/>
                  <dgm:constr type="l" for="ch" forName="Child1Accent3" refType="w" fact="0.1705"/>
                  <dgm:constr type="t" for="ch" forName="Child1Accent3" refType="h" fact="0.4506"/>
                  <dgm:constr type="w" for="ch" forName="Child1Accent3" refType="w" fact="0.0287"/>
                  <dgm:constr type="h" for="ch" forName="Child1Accent3" refType="h" fact="0.0988"/>
                  <dgm:constr type="l" for="ch" forName="Child1Accent4" refType="w" fact="0.1137"/>
                  <dgm:constr type="t" for="ch" forName="Child1Accent4" refType="h" fact="0.4506"/>
                  <dgm:constr type="w" for="ch" forName="Child1Accent4" refType="w" fact="0.0287"/>
                  <dgm:constr type="h" for="ch" forName="Child1Accent4" refType="h" fact="0.0988"/>
                  <dgm:constr type="l" for="ch" forName="Child1Accent5" refType="w" fact="0.057"/>
                  <dgm:constr type="t" for="ch" forName="Child1Accent5" refType="h" fact="0.4506"/>
                  <dgm:constr type="w" for="ch" forName="Child1Accent5" refType="w" fact="0.0287"/>
                  <dgm:constr type="h" for="ch" forName="Child1Accent5" refType="h" fact="0.0988"/>
                  <dgm:constr type="l" for="ch" forName="Child1Accent6" refType="w" fact="0.0002"/>
                  <dgm:constr type="t" for="ch" forName="Child1Accent6" refType="h" fact="0.4506"/>
                  <dgm:constr type="w" for="ch" forName="Child1Accent6" refType="w" fact="0.0287"/>
                  <dgm:constr type="h" for="ch" forName="Child1Accent6" refType="h" fact="0.0988"/>
                  <dgm:constr type="l" for="ch" forName="Child1Accent7" refType="w" fact="0"/>
                  <dgm:constr type="t" for="ch" forName="Child1Accent7" refType="h" fact="0"/>
                  <dgm:constr type="w" for="ch" forName="Child1Accent7" refType="w" fact="0"/>
                  <dgm:constr type="h" for="ch" forName="Child1Accent7" refType="h" fact="0"/>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ParentAccent1" refType="w" fact="0.9713"/>
                  <dgm:constr type="t" for="ch" forName="ParentAccent1" refType="h" fact="0.4506"/>
                  <dgm:constr type="w" for="ch" forName="ParentAccent1" refType="w" fact="0.0287"/>
                  <dgm:constr type="h" for="ch" forName="ParentAccent1" refType="h" fact="0.0988"/>
                  <dgm:constr type="l" for="ch" forName="ParentAccent2" refType="w" fact="0.9187"/>
                  <dgm:constr type="t" for="ch" forName="ParentAccent2" refType="h" fact="0.4506"/>
                  <dgm:constr type="w" for="ch" forName="ParentAccent2" refType="w" fact="0.0287"/>
                  <dgm:constr type="h" for="ch" forName="ParentAccent2" refType="h" fact="0.0988"/>
                  <dgm:constr type="l" for="ch" forName="ParentAccent3" refType="w" fact="0.8661"/>
                  <dgm:constr type="t" for="ch" forName="ParentAccent3" refType="h" fact="0.4506"/>
                  <dgm:constr type="w" for="ch" forName="ParentAccent3" refType="w" fact="0.0287"/>
                  <dgm:constr type="h" for="ch" forName="ParentAccent3" refType="h" fact="0.0988"/>
                  <dgm:constr type="l" for="ch" forName="ParentAccent4" refType="w" fact="0.8136"/>
                  <dgm:constr type="t" for="ch" forName="ParentAccent4" refType="h" fact="0.4506"/>
                  <dgm:constr type="w" for="ch" forName="ParentAccent4" refType="w" fact="0.0287"/>
                  <dgm:constr type="h" for="ch" forName="ParentAccent4" refType="h" fact="0.0988"/>
                  <dgm:constr type="l" for="ch" forName="ParentAccent5" refType="w" fact="0.761"/>
                  <dgm:constr type="t" for="ch" forName="ParentAccent5" refType="h" fact="0.4506"/>
                  <dgm:constr type="w" for="ch" forName="ParentAccent5" refType="w" fact="0.0287"/>
                  <dgm:constr type="h" for="ch" forName="ParentAccent5" refType="h" fact="0.0988"/>
                  <dgm:constr type="l" for="ch" forName="ParentAccent6" refType="w" fact="0.6797"/>
                  <dgm:constr type="t" for="ch" forName="ParentAccent6" refType="h" fact="0.4012"/>
                  <dgm:constr type="w" for="ch" forName="ParentAccent6" refType="w" fact="0.0574"/>
                  <dgm:constr type="h" for="ch" forName="ParentAccent6" refType="h" fact="0.1976"/>
                  <dgm:constr type="l" for="ch" forName="ParentAccent7" refType="w" fact="0.9245"/>
                  <dgm:constr type="t" for="ch" forName="ParentAccent7" refType="h" fact="0.2465"/>
                  <dgm:constr type="w" for="ch" forName="ParentAccent7" refType="w" fact="0.0287"/>
                  <dgm:constr type="h" for="ch" forName="ParentAccent7" refType="h" fact="0.0988"/>
                  <dgm:constr type="l" for="ch" forName="ParentAccent8" refType="w" fact="0.9245"/>
                  <dgm:constr type="t" for="ch" forName="ParentAccent8" refType="h" fact="0.6562"/>
                  <dgm:constr type="w" for="ch" forName="ParentAccent8" refType="w" fact="0.0287"/>
                  <dgm:constr type="h" for="ch" forName="ParentAccent8" refType="h" fact="0.0988"/>
                  <dgm:constr type="l" for="ch" forName="ParentAccent9" refType="w" fact="0.9501"/>
                  <dgm:constr type="t" for="ch" forName="ParentAccent9" refType="h" fact="0.3353"/>
                  <dgm:constr type="w" for="ch" forName="ParentAccent9" refType="w" fact="0.0287"/>
                  <dgm:constr type="h" for="ch" forName="ParentAccent9" refType="h" fact="0.0988"/>
                  <dgm:constr type="l" for="ch" forName="ParentAccent10" refType="w" fact="0.9518"/>
                  <dgm:constr type="t" for="ch" forName="ParentAccent10" refType="h" fact="0.5679"/>
                  <dgm:constr type="w" for="ch" forName="ParentAccent10" refType="w" fact="0.0287"/>
                  <dgm:constr type="h" for="ch" forName="ParentAccent10" refType="h" fact="0.0988"/>
                  <dgm:constr type="l" for="ch" forName="Child1" refType="w" fact="0"/>
                  <dgm:constr type="t" for="ch" forName="Child1" refType="h" fact="0.1978"/>
                  <dgm:constr type="w" for="ch" forName="Child1" refType="w" fact="0.2544"/>
                  <dgm:constr type="h" for="ch" forName="Child1" refType="h" fact="0.2541"/>
                  <dgm:constr type="l" for="ch" forName="Parent" refType="w" fact="0.3653"/>
                  <dgm:constr type="t" for="ch" forName="Parent" refType="h" fact="0"/>
                  <dgm:constr type="w" for="ch" forName="Parent" refType="w" fact="0.2906"/>
                  <dgm:constr type="h" for="ch" forName="Parent" refType="h"/>
                </dgm:constrLst>
              </dgm:if>
              <dgm:if name="Name9" axis="ch" ptType="node" func="cnt" op="equ" val="2">
                <dgm:alg type="composite">
                  <dgm:param type="ar" val="2.1185"/>
                </dgm:alg>
                <dgm:constrLst>
                  <dgm:constr type="l" for="ch" forName="Child1Accent1" refType="w" fact="0.3436"/>
                  <dgm:constr type="t" for="ch" forName="Child1Accent1" refType="h" fact="0.2211"/>
                  <dgm:constr type="w" for="ch" forName="Child1Accent1" refType="w" fact="0.0574"/>
                  <dgm:constr type="h" for="ch" forName="Child1Accent1" refType="h" fact="0.1217"/>
                  <dgm:constr type="l" for="ch" forName="Child1Accent2" refType="w" fact="0.3068"/>
                  <dgm:constr type="t" for="ch" forName="Child1Accent2" refType="h" fact="0.1569"/>
                  <dgm:constr type="w" for="ch" forName="Child1Accent2" refType="w" fact="0.0287"/>
                  <dgm:constr type="h" for="ch" forName="Child1Accent2" refType="h" fact="0.0608"/>
                  <dgm:constr type="l" for="ch" forName="Child1Accent3" refType="w" fact="0.2455"/>
                  <dgm:constr type="t" for="ch" forName="Child1Accent3" refType="h" fact="0.1569"/>
                  <dgm:constr type="w" for="ch" forName="Child1Accent3" refType="w" fact="0.0287"/>
                  <dgm:constr type="h" for="ch" forName="Child1Accent3" refType="h" fact="0.0608"/>
                  <dgm:constr type="l" for="ch" forName="Child1Accent4" refType="w" fact="0.1842"/>
                  <dgm:constr type="t" for="ch" forName="Child1Accent4" refType="h" fact="0.1569"/>
                  <dgm:constr type="w" for="ch" forName="Child1Accent4" refType="w" fact="0.0287"/>
                  <dgm:constr type="h" for="ch" forName="Child1Accent4" refType="h" fact="0.0608"/>
                  <dgm:constr type="l" for="ch" forName="Child1Accent5" refType="w" fact="0.1229"/>
                  <dgm:constr type="t" for="ch" forName="Child1Accent5" refType="h" fact="0.1569"/>
                  <dgm:constr type="w" for="ch" forName="Child1Accent5" refType="w" fact="0.0287"/>
                  <dgm:constr type="h" for="ch" forName="Child1Accent5" refType="h" fact="0.0608"/>
                  <dgm:constr type="l" for="ch" forName="Child1Accent6" refType="w" fact="0.0615"/>
                  <dgm:constr type="t" for="ch" forName="Child1Accent6" refType="h" fact="0.1569"/>
                  <dgm:constr type="w" for="ch" forName="Child1Accent6" refType="w" fact="0.0287"/>
                  <dgm:constr type="h" for="ch" forName="Child1Accent6" refType="h" fact="0.0608"/>
                  <dgm:constr type="l" for="ch" forName="Child1Accent7" refType="w" fact="0.0002"/>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Child2Accent1" refType="w" fact="0.3436"/>
                  <dgm:constr type="t" for="ch" forName="Child2Accent1" refType="h" fact="0.8153"/>
                  <dgm:constr type="w" for="ch" forName="Child2Accent1" refType="w" fact="0.0574"/>
                  <dgm:constr type="h" for="ch" forName="Child2Accent1" refType="h" fact="0.1217"/>
                  <dgm:constr type="l" for="ch" forName="Child2Accent2" refType="w" fact="0.3068"/>
                  <dgm:constr type="t" for="ch" forName="Child2Accent2" refType="h" fact="0.9392"/>
                  <dgm:constr type="w" for="ch" forName="Child2Accent2" refType="w" fact="0.0287"/>
                  <dgm:constr type="h" for="ch" forName="Child2Accent2" refType="h" fact="0.0608"/>
                  <dgm:constr type="l" for="ch" forName="Child2Accent3" refType="w" fact="0.2455"/>
                  <dgm:constr type="t" for="ch" forName="Child2Accent3" refType="h" fact="0.9392"/>
                  <dgm:constr type="w" for="ch" forName="Child2Accent3" refType="w" fact="0.0287"/>
                  <dgm:constr type="h" for="ch" forName="Child2Accent3" refType="h" fact="0.0608"/>
                  <dgm:constr type="l" for="ch" forName="Child2Accent4" refType="w" fact="0.1842"/>
                  <dgm:constr type="t" for="ch" forName="Child2Accent4" refType="h" fact="0.9392"/>
                  <dgm:constr type="w" for="ch" forName="Child2Accent4" refType="w" fact="0.0287"/>
                  <dgm:constr type="h" for="ch" forName="Child2Accent4" refType="h" fact="0.0608"/>
                  <dgm:constr type="l" for="ch" forName="Child2Accent5" refType="w" fact="0.1229"/>
                  <dgm:constr type="t" for="ch" forName="Child2Accent5" refType="h" fact="0.9392"/>
                  <dgm:constr type="w" for="ch" forName="Child2Accent5" refType="w" fact="0.0287"/>
                  <dgm:constr type="h" for="ch" forName="Child2Accent5" refType="h" fact="0.0608"/>
                  <dgm:constr type="l" for="ch" forName="Child2Accent6" refType="w" fact="0.0615"/>
                  <dgm:constr type="t" for="ch" forName="Child2Accent6" refType="h" fact="0.9392"/>
                  <dgm:constr type="w" for="ch" forName="Child2Accent6" refType="w" fact="0.0287"/>
                  <dgm:constr type="h" for="ch" forName="Child2Accent6" refType="h" fact="0.0608"/>
                  <dgm:constr type="l" for="ch" forName="Child2Accent7" refType="w" fact="0.0002"/>
                  <dgm:constr type="t" for="ch" forName="Child2Accent7" refType="h" fact="0.9392"/>
                  <dgm:constr type="w" for="ch" forName="Child2Accent7" refType="w" fact="0.0287"/>
                  <dgm:constr type="h" for="ch" forName="Child2Accent7" refType="h" fact="0.0608"/>
                  <dgm:constr type="l" for="ch" forName="ParentAccent1" refType="w" fact="0.9713"/>
                  <dgm:constr type="t" for="ch" forName="ParentAccent1" refType="h" fact="0.5511"/>
                  <dgm:constr type="w" for="ch" forName="ParentAccent1" refType="w" fact="0.0287"/>
                  <dgm:constr type="h" for="ch" forName="ParentAccent1" refType="h" fact="0.0608"/>
                  <dgm:constr type="l" for="ch" forName="ParentAccent2" refType="w" fact="0.9187"/>
                  <dgm:constr type="t" for="ch" forName="ParentAccent2" refType="h" fact="0.5511"/>
                  <dgm:constr type="w" for="ch" forName="ParentAccent2" refType="w" fact="0.0287"/>
                  <dgm:constr type="h" for="ch" forName="ParentAccent2" refType="h" fact="0.0608"/>
                  <dgm:constr type="l" for="ch" forName="ParentAccent3" refType="w" fact="0.8661"/>
                  <dgm:constr type="t" for="ch" forName="ParentAccent3" refType="h" fact="0.5511"/>
                  <dgm:constr type="w" for="ch" forName="ParentAccent3" refType="w" fact="0.0287"/>
                  <dgm:constr type="h" for="ch" forName="ParentAccent3" refType="h" fact="0.0608"/>
                  <dgm:constr type="l" for="ch" forName="ParentAccent4" refType="w" fact="0.8136"/>
                  <dgm:constr type="t" for="ch" forName="ParentAccent4" refType="h" fact="0.5511"/>
                  <dgm:constr type="w" for="ch" forName="ParentAccent4" refType="w" fact="0.0287"/>
                  <dgm:constr type="h" for="ch" forName="ParentAccent4" refType="h" fact="0.0608"/>
                  <dgm:constr type="l" for="ch" forName="ParentAccent5" refType="w" fact="0.761"/>
                  <dgm:constr type="t" for="ch" forName="ParentAccent5" refType="h" fact="0.5511"/>
                  <dgm:constr type="w" for="ch" forName="ParentAccent5" refType="w" fact="0.0287"/>
                  <dgm:constr type="h" for="ch" forName="ParentAccent5" refType="h" fact="0.0608"/>
                  <dgm:constr type="l" for="ch" forName="ParentAccent6" refType="w" fact="0.6797"/>
                  <dgm:constr type="t" for="ch" forName="ParentAccent6" refType="h" fact="0.5207"/>
                  <dgm:constr type="w" for="ch" forName="ParentAccent6" refType="w" fact="0.0574"/>
                  <dgm:constr type="h" for="ch" forName="ParentAccent6" refType="h" fact="0.1217"/>
                  <dgm:constr type="l" for="ch" forName="ParentAccent7" refType="w" fact="0.9245"/>
                  <dgm:constr type="t" for="ch" forName="ParentAccent7" refType="h" fact="0.4255"/>
                  <dgm:constr type="w" for="ch" forName="ParentAccent7" refType="w" fact="0.0287"/>
                  <dgm:constr type="h" for="ch" forName="ParentAccent7" refType="h" fact="0.0608"/>
                  <dgm:constr type="l" for="ch" forName="ParentAccent8" refType="w" fact="0.9245"/>
                  <dgm:constr type="t" for="ch" forName="ParentAccent8" refType="h" fact="0.6776"/>
                  <dgm:constr type="w" for="ch" forName="ParentAccent8" refType="w" fact="0.0287"/>
                  <dgm:constr type="h" for="ch" forName="ParentAccent8" refType="h" fact="0.0608"/>
                  <dgm:constr type="l" for="ch" forName="ParentAccent9" refType="w" fact="0.9501"/>
                  <dgm:constr type="t" for="ch" forName="ParentAccent9" refType="h" fact="0.4801"/>
                  <dgm:constr type="w" for="ch" forName="ParentAccent9" refType="w" fact="0.0287"/>
                  <dgm:constr type="h" for="ch" forName="ParentAccent9" refType="h" fact="0.0608"/>
                  <dgm:constr type="l" for="ch" forName="ParentAccent10" refType="w" fact="0.9518"/>
                  <dgm:constr type="t" for="ch" forName="ParentAccent10" refType="h" fact="0.6233"/>
                  <dgm:constr type="w" for="ch" forName="ParentAccent10" refType="w" fact="0.0287"/>
                  <dgm:constr type="h" for="ch" forName="ParentAccent10" refType="h" fact="0.0608"/>
                  <dgm:constr type="l" for="ch" forName="Child2" refType="w" fact="0"/>
                  <dgm:constr type="t" for="ch" forName="Child2" refType="h" fact="0.7822"/>
                  <dgm:constr type="w" for="ch" forName="Child2" refType="w" fact="0.3364"/>
                  <dgm:constr type="h" for="ch" forName="Child2" refType="h" fact="0.1564"/>
                  <dgm:constr type="l" for="ch" forName="Child1" refType="w" fact="0"/>
                  <dgm:constr type="t" for="ch" forName="Child1" refType="h" fact="0"/>
                  <dgm:constr type="w" for="ch" forName="Child1" refType="w" fact="0.3364"/>
                  <dgm:constr type="h" for="ch" forName="Child1" refType="h" fact="0.1564"/>
                  <dgm:constr type="l" for="ch" forName="Parent" refType="w" fact="0.3653"/>
                  <dgm:constr type="t" for="ch" forName="Parent" refType="h" fact="0.2737"/>
                  <dgm:constr type="w" for="ch" forName="Parent" refType="w" fact="0.2906"/>
                  <dgm:constr type="h" for="ch" forName="Parent" refType="h" fact="0.6157"/>
                </dgm:constrLst>
              </dgm:if>
              <dgm:if name="Name10" axis="ch" ptType="node" func="cnt" op="equ" val="3">
                <dgm:alg type="composite">
                  <dgm:param type="ar" val="2.1185"/>
                </dgm:alg>
                <dgm:constrLst>
                  <dgm:constr type="l" for="ch" forName="Child1Accent1" refType="w" fact="0.3436"/>
                  <dgm:constr type="t" for="ch" forName="Child1Accent1" refType="h" fact="0.2211"/>
                  <dgm:constr type="w" for="ch" forName="Child1Accent1" refType="w" fact="0.0574"/>
                  <dgm:constr type="h" for="ch" forName="Child1Accent1" refType="h" fact="0.1217"/>
                  <dgm:constr type="l" for="ch" forName="Child1Accent2" refType="w" fact="0.3068"/>
                  <dgm:constr type="t" for="ch" forName="Child1Accent2" refType="h" fact="0.1569"/>
                  <dgm:constr type="w" for="ch" forName="Child1Accent2" refType="w" fact="0.0287"/>
                  <dgm:constr type="h" for="ch" forName="Child1Accent2" refType="h" fact="0.0608"/>
                  <dgm:constr type="l" for="ch" forName="Child1Accent3" refType="w" fact="0.2455"/>
                  <dgm:constr type="t" for="ch" forName="Child1Accent3" refType="h" fact="0.1569"/>
                  <dgm:constr type="w" for="ch" forName="Child1Accent3" refType="w" fact="0.0287"/>
                  <dgm:constr type="h" for="ch" forName="Child1Accent3" refType="h" fact="0.0608"/>
                  <dgm:constr type="l" for="ch" forName="Child1Accent4" refType="w" fact="0.1842"/>
                  <dgm:constr type="t" for="ch" forName="Child1Accent4" refType="h" fact="0.1569"/>
                  <dgm:constr type="w" for="ch" forName="Child1Accent4" refType="w" fact="0.0287"/>
                  <dgm:constr type="h" for="ch" forName="Child1Accent4" refType="h" fact="0.0608"/>
                  <dgm:constr type="l" for="ch" forName="Child1Accent5" refType="w" fact="0.1229"/>
                  <dgm:constr type="t" for="ch" forName="Child1Accent5" refType="h" fact="0.1569"/>
                  <dgm:constr type="w" for="ch" forName="Child1Accent5" refType="w" fact="0.0287"/>
                  <dgm:constr type="h" for="ch" forName="Child1Accent5" refType="h" fact="0.0608"/>
                  <dgm:constr type="l" for="ch" forName="Child2Accent1" refType="w" fact="0.284"/>
                  <dgm:constr type="t" for="ch" forName="Child2Accent1" refType="h" fact="0.5207"/>
                  <dgm:constr type="w" for="ch" forName="Child2Accent1" refType="w" fact="0.0574"/>
                  <dgm:constr type="h" for="ch" forName="Child2Accent1" refType="h" fact="0.1217"/>
                  <dgm:constr type="l" for="ch" forName="Child2Accent2" refType="w" fact="0.2272"/>
                  <dgm:constr type="t" for="ch" forName="Child2Accent2" refType="h" fact="0.5511"/>
                  <dgm:constr type="w" for="ch" forName="Child2Accent2" refType="w" fact="0.0287"/>
                  <dgm:constr type="h" for="ch" forName="Child2Accent2" refType="h" fact="0.0608"/>
                  <dgm:constr type="l" for="ch" forName="Child2Accent3" refType="w" fact="0.1705"/>
                  <dgm:constr type="t" for="ch" forName="Child2Accent3" refType="h" fact="0.5511"/>
                  <dgm:constr type="w" for="ch" forName="Child2Accent3" refType="w" fact="0.0287"/>
                  <dgm:constr type="h" for="ch" forName="Child2Accent3" refType="h" fact="0.0608"/>
                  <dgm:constr type="l" for="ch" forName="Child2Accent4" refType="w" fact="0.1137"/>
                  <dgm:constr type="t" for="ch" forName="Child2Accent4" refType="h" fact="0.5511"/>
                  <dgm:constr type="w" for="ch" forName="Child2Accent4" refType="w" fact="0.0287"/>
                  <dgm:constr type="h" for="ch" forName="Child2Accent4" refType="h" fact="0.0608"/>
                  <dgm:constr type="l" for="ch" forName="Child1Accent6" refType="w" fact="0.0615"/>
                  <dgm:constr type="t" for="ch" forName="Child1Accent6" refType="h" fact="0.1569"/>
                  <dgm:constr type="w" for="ch" forName="Child1Accent6" refType="w" fact="0.0287"/>
                  <dgm:constr type="h" for="ch" forName="Child1Accent6" refType="h" fact="0.0608"/>
                  <dgm:constr type="l" for="ch" forName="Child2Accent5" refType="w" fact="0.057"/>
                  <dgm:constr type="t" for="ch" forName="Child2Accent5" refType="h" fact="0.5511"/>
                  <dgm:constr type="w" for="ch" forName="Child2Accent5" refType="w" fact="0.0287"/>
                  <dgm:constr type="h" for="ch" forName="Child2Accent5" refType="h" fact="0.0608"/>
                  <dgm:constr type="l" for="ch" forName="Child1Accent7" refType="w" fact="0.0002"/>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Child2Accent6" refType="w" fact="0.0002"/>
                  <dgm:constr type="t" for="ch" forName="Child2Accent6" refType="h" fact="0.5511"/>
                  <dgm:constr type="w" for="ch" forName="Child2Accent6" refType="w" fact="0.0287"/>
                  <dgm:constr type="h" for="ch" forName="Child2Accent6" refType="h" fact="0.0608"/>
                  <dgm:constr type="l" for="ch" forName="Child2Accent7" refType="w" fact="0"/>
                  <dgm:constr type="t" for="ch" forName="Child2Accent7" refType="h" fact="0"/>
                  <dgm:constr type="w" for="ch" forName="Child2Accent7" refType="w" fact="0"/>
                  <dgm:constr type="h" for="ch" forName="Child2Accent7" refType="h" fact="0"/>
                  <dgm:constr type="l" for="ch" forName="Child3Accent1" refType="w" fact="0.3436"/>
                  <dgm:constr type="t" for="ch" forName="Child3Accent1" refType="h" fact="0.8153"/>
                  <dgm:constr type="w" for="ch" forName="Child3Accent1" refType="w" fact="0.0574"/>
                  <dgm:constr type="h" for="ch" forName="Child3Accent1" refType="h" fact="0.1217"/>
                  <dgm:constr type="l" for="ch" forName="Child3Accent2" refType="w" fact="0.3068"/>
                  <dgm:constr type="t" for="ch" forName="Child3Accent2" refType="h" fact="0.9392"/>
                  <dgm:constr type="w" for="ch" forName="Child3Accent2" refType="w" fact="0.0287"/>
                  <dgm:constr type="h" for="ch" forName="Child3Accent2" refType="h" fact="0.0608"/>
                  <dgm:constr type="l" for="ch" forName="Child3Accent3" refType="w" fact="0.2455"/>
                  <dgm:constr type="t" for="ch" forName="Child3Accent3" refType="h" fact="0.9392"/>
                  <dgm:constr type="w" for="ch" forName="Child3Accent3" refType="w" fact="0.0287"/>
                  <dgm:constr type="h" for="ch" forName="Child3Accent3" refType="h" fact="0.0608"/>
                  <dgm:constr type="l" for="ch" forName="Child3Accent4" refType="w" fact="0.1842"/>
                  <dgm:constr type="t" for="ch" forName="Child3Accent4" refType="h" fact="0.9392"/>
                  <dgm:constr type="w" for="ch" forName="Child3Accent4" refType="w" fact="0.0287"/>
                  <dgm:constr type="h" for="ch" forName="Child3Accent4" refType="h" fact="0.0608"/>
                  <dgm:constr type="l" for="ch" forName="Child3Accent5" refType="w" fact="0.1229"/>
                  <dgm:constr type="t" for="ch" forName="Child3Accent5" refType="h" fact="0.9392"/>
                  <dgm:constr type="w" for="ch" forName="Child3Accent5" refType="w" fact="0.0287"/>
                  <dgm:constr type="h" for="ch" forName="Child3Accent5" refType="h" fact="0.0608"/>
                  <dgm:constr type="l" for="ch" forName="Child3Accent6" refType="w" fact="0.0615"/>
                  <dgm:constr type="t" for="ch" forName="Child3Accent6" refType="h" fact="0.9392"/>
                  <dgm:constr type="w" for="ch" forName="Child3Accent6" refType="w" fact="0.0287"/>
                  <dgm:constr type="h" for="ch" forName="Child3Accent6" refType="h" fact="0.0608"/>
                  <dgm:constr type="l" for="ch" forName="Child3Accent7" refType="w" fact="0.0002"/>
                  <dgm:constr type="t" for="ch" forName="Child3Accent7" refType="h" fact="0.9392"/>
                  <dgm:constr type="w" for="ch" forName="Child3Accent7" refType="w" fact="0.0287"/>
                  <dgm:constr type="h" for="ch" forName="Child3Accent7" refType="h" fact="0.0608"/>
                  <dgm:constr type="l" for="ch" forName="ParentAccent1" refType="w" fact="0.9713"/>
                  <dgm:constr type="t" for="ch" forName="ParentAccent1" refType="h" fact="0.5511"/>
                  <dgm:constr type="w" for="ch" forName="ParentAccent1" refType="w" fact="0.0287"/>
                  <dgm:constr type="h" for="ch" forName="ParentAccent1" refType="h" fact="0.0608"/>
                  <dgm:constr type="l" for="ch" forName="ParentAccent2" refType="w" fact="0.9187"/>
                  <dgm:constr type="t" for="ch" forName="ParentAccent2" refType="h" fact="0.5511"/>
                  <dgm:constr type="w" for="ch" forName="ParentAccent2" refType="w" fact="0.0287"/>
                  <dgm:constr type="h" for="ch" forName="ParentAccent2" refType="h" fact="0.0608"/>
                  <dgm:constr type="l" for="ch" forName="ParentAccent3" refType="w" fact="0.8661"/>
                  <dgm:constr type="t" for="ch" forName="ParentAccent3" refType="h" fact="0.5511"/>
                  <dgm:constr type="w" for="ch" forName="ParentAccent3" refType="w" fact="0.0287"/>
                  <dgm:constr type="h" for="ch" forName="ParentAccent3" refType="h" fact="0.0608"/>
                  <dgm:constr type="l" for="ch" forName="ParentAccent4" refType="w" fact="0.8136"/>
                  <dgm:constr type="t" for="ch" forName="ParentAccent4" refType="h" fact="0.5511"/>
                  <dgm:constr type="w" for="ch" forName="ParentAccent4" refType="w" fact="0.0287"/>
                  <dgm:constr type="h" for="ch" forName="ParentAccent4" refType="h" fact="0.0608"/>
                  <dgm:constr type="l" for="ch" forName="ParentAccent5" refType="w" fact="0.761"/>
                  <dgm:constr type="t" for="ch" forName="ParentAccent5" refType="h" fact="0.5511"/>
                  <dgm:constr type="w" for="ch" forName="ParentAccent5" refType="w" fact="0.0287"/>
                  <dgm:constr type="h" for="ch" forName="ParentAccent5" refType="h" fact="0.0608"/>
                  <dgm:constr type="l" for="ch" forName="ParentAccent6" refType="w" fact="0.6797"/>
                  <dgm:constr type="t" for="ch" forName="ParentAccent6" refType="h" fact="0.5207"/>
                  <dgm:constr type="w" for="ch" forName="ParentAccent6" refType="w" fact="0.0574"/>
                  <dgm:constr type="h" for="ch" forName="ParentAccent6" refType="h" fact="0.1217"/>
                  <dgm:constr type="l" for="ch" forName="ParentAccent7" refType="w" fact="0.9245"/>
                  <dgm:constr type="t" for="ch" forName="ParentAccent7" refType="h" fact="0.4255"/>
                  <dgm:constr type="w" for="ch" forName="ParentAccent7" refType="w" fact="0.0287"/>
                  <dgm:constr type="h" for="ch" forName="ParentAccent7" refType="h" fact="0.0608"/>
                  <dgm:constr type="l" for="ch" forName="ParentAccent8" refType="w" fact="0.9245"/>
                  <dgm:constr type="t" for="ch" forName="ParentAccent8" refType="h" fact="0.6776"/>
                  <dgm:constr type="w" for="ch" forName="ParentAccent8" refType="w" fact="0.0287"/>
                  <dgm:constr type="h" for="ch" forName="ParentAccent8" refType="h" fact="0.0608"/>
                  <dgm:constr type="l" for="ch" forName="ParentAccent9" refType="w" fact="0.9501"/>
                  <dgm:constr type="t" for="ch" forName="ParentAccent9" refType="h" fact="0.4801"/>
                  <dgm:constr type="w" for="ch" forName="ParentAccent9" refType="w" fact="0.0287"/>
                  <dgm:constr type="h" for="ch" forName="ParentAccent9" refType="h" fact="0.0608"/>
                  <dgm:constr type="l" for="ch" forName="ParentAccent10" refType="w" fact="0.9518"/>
                  <dgm:constr type="t" for="ch" forName="ParentAccent10" refType="h" fact="0.6233"/>
                  <dgm:constr type="w" for="ch" forName="ParentAccent10" refType="w" fact="0.0287"/>
                  <dgm:constr type="h" for="ch" forName="ParentAccent10" refType="h" fact="0.0608"/>
                  <dgm:constr type="l" for="ch" forName="Child3" refType="w" fact="0"/>
                  <dgm:constr type="t" for="ch" forName="Child3" refType="h" fact="0.7822"/>
                  <dgm:constr type="w" for="ch" forName="Child3" refType="w" fact="0.3364"/>
                  <dgm:constr type="h" for="ch" forName="Child3" refType="h" fact="0.1564"/>
                  <dgm:constr type="l" for="ch" forName="Child2" refType="w" fact="0"/>
                  <dgm:constr type="t" for="ch" forName="Child2" refType="h" fact="0.3955"/>
                  <dgm:constr type="w" for="ch" forName="Child2" refType="w" fact="0.2544"/>
                  <dgm:constr type="h" for="ch" forName="Child2" refType="h" fact="0.1564"/>
                  <dgm:constr type="l" for="ch" forName="Child1" refType="w" fact="0"/>
                  <dgm:constr type="t" for="ch" forName="Child1" refType="h" fact="0"/>
                  <dgm:constr type="w" for="ch" forName="Child1" refType="w" fact="0.3364"/>
                  <dgm:constr type="h" for="ch" forName="Child1" refType="h" fact="0.1564"/>
                  <dgm:constr type="l" for="ch" forName="Parent" refType="w" fact="0.3653"/>
                  <dgm:constr type="t" for="ch" forName="Parent" refType="h" fact="0.2737"/>
                  <dgm:constr type="w" for="ch" forName="Parent" refType="w" fact="0.2906"/>
                  <dgm:constr type="h" for="ch" forName="Parent" refType="h" fact="0.6157"/>
                </dgm:constrLst>
              </dgm:if>
              <dgm:if name="Name11" axis="ch" ptType="node" func="cnt" op="equ" val="4">
                <dgm:alg type="composite">
                  <dgm:param type="ar" val="1.8304"/>
                </dgm:alg>
                <dgm:constrLst>
                  <dgm:constr type="l" for="ch" forName="Parent" refType="w" fact="0.3771"/>
                  <dgm:constr type="t" for="ch" forName="Parent" refType="h" fact="0.2946"/>
                  <dgm:constr type="w" for="ch" forName="Parent" refType="w" fact="0.2862"/>
                  <dgm:constr type="h" for="ch" forName="Parent" refType="h" fact="0.5239"/>
                  <dgm:constr type="l" for="ch" forName="Child1Accent1" refType="w" fact="0.3904"/>
                  <dgm:constr type="t" for="ch" forName="Child1Accent1" refType="h" fact="0.2104"/>
                  <dgm:constr type="w" for="ch" forName="Child1Accent1" refType="w" fact="0.0566"/>
                  <dgm:constr type="h" for="ch" forName="Child1Accent1" refType="h" fact="0.1035"/>
                  <dgm:constr type="l" for="ch" forName="Child1Accent3" refType="w" fact="0.3001"/>
                  <dgm:constr type="t" for="ch" forName="Child1Accent3" refType="h" fact="0.128"/>
                  <dgm:constr type="w" for="ch" forName="Child1Accent3" refType="w" fact="0.0283"/>
                  <dgm:constr type="h" for="ch" forName="Child1Accent3" refType="h" fact="0.0518"/>
                  <dgm:constr type="l" for="ch" forName="Child1Accent4" refType="w" fact="0.2418"/>
                  <dgm:constr type="t" for="ch" forName="Child1Accent4" refType="h" fact="0.128"/>
                  <dgm:constr type="w" for="ch" forName="Child1Accent4" refType="w" fact="0.0283"/>
                  <dgm:constr type="h" for="ch" forName="Child1Accent4" refType="h" fact="0.0518"/>
                  <dgm:constr type="l" for="ch" forName="Child1Accent5" refType="w" fact="0.1835"/>
                  <dgm:constr type="t" for="ch" forName="Child1Accent5" refType="h" fact="0.128"/>
                  <dgm:constr type="w" for="ch" forName="Child1Accent5" refType="w" fact="0.0283"/>
                  <dgm:constr type="h" for="ch" forName="Child1Accent5" refType="h" fact="0.0518"/>
                  <dgm:constr type="l" for="ch" forName="Child1Accent6" refType="w" fact="0.1252"/>
                  <dgm:constr type="t" for="ch" forName="Child1Accent6" refType="h" fact="0.128"/>
                  <dgm:constr type="w" for="ch" forName="Child1Accent6" refType="w" fact="0.0283"/>
                  <dgm:constr type="h" for="ch" forName="Child1Accent6" refType="h" fact="0.0518"/>
                  <dgm:constr type="l" for="ch" forName="Child3Accent1" refType="w" fact="0.3158"/>
                  <dgm:constr type="t" for="ch" forName="Child3Accent1" refType="h" fact="0.6212"/>
                  <dgm:constr type="w" for="ch" forName="Child3Accent1" refType="w" fact="0.0566"/>
                  <dgm:constr type="h" for="ch" forName="Child3Accent1" refType="h" fact="0.1035"/>
                  <dgm:constr type="l" for="ch" forName="Child3Accent2" refType="w" fact="0.2689"/>
                  <dgm:constr type="t" for="ch" forName="Child3Accent2" refType="h" fact="0.6828"/>
                  <dgm:constr type="w" for="ch" forName="Child3Accent2" refType="w" fact="0.0283"/>
                  <dgm:constr type="h" for="ch" forName="Child3Accent2" refType="h" fact="0.0518"/>
                  <dgm:constr type="l" for="ch" forName="Child3Accent4" refType="w" fact="0.1614"/>
                  <dgm:constr type="t" for="ch" forName="Child3Accent4" refType="h" fact="0.6828"/>
                  <dgm:constr type="w" for="ch" forName="Child3Accent4" refType="w" fact="0.0283"/>
                  <dgm:constr type="h" for="ch" forName="Child3Accent4" refType="h" fact="0.0518"/>
                  <dgm:constr type="l" for="ch" forName="Child3Accent5" refType="w" fact="0.1077"/>
                  <dgm:constr type="t" for="ch" forName="Child3Accent5" refType="h" fact="0.6828"/>
                  <dgm:constr type="w" for="ch" forName="Child3Accent5" refType="w" fact="0.0283"/>
                  <dgm:constr type="h" for="ch" forName="Child3Accent5" refType="h" fact="0.0518"/>
                  <dgm:constr type="l" for="ch" forName="Child1Accent7" refType="w" fact="0.0668"/>
                  <dgm:constr type="t" for="ch" forName="Child1Accent7" refType="h" fact="0.128"/>
                  <dgm:constr type="w" for="ch" forName="Child1Accent7" refType="w" fact="0.0283"/>
                  <dgm:constr type="h" for="ch" forName="Child1Accent7" refType="h" fact="0.0518"/>
                  <dgm:constr type="l" for="ch" forName="Child3Accent6" refType="w" fact="0.0539"/>
                  <dgm:constr type="t" for="ch" forName="Child3Accent6" refType="h" fact="0.6828"/>
                  <dgm:constr type="w" for="ch" forName="Child3Accent6" refType="w" fact="0.0283"/>
                  <dgm:constr type="h" for="ch" forName="Child3Accent6" refType="h" fact="0.0518"/>
                  <dgm:constr type="l" for="ch" forName="Child1Accent8" refType="w" fact="0.0085"/>
                  <dgm:constr type="t" for="ch" forName="Child1Accent8" refType="h" fact="0.128"/>
                  <dgm:constr type="w" for="ch" forName="Child1Accent8" refType="w" fact="0.0283"/>
                  <dgm:constr type="h" for="ch" forName="Child1Accent8" refType="h" fact="0.0518"/>
                  <dgm:constr type="l" for="ch" forName="Child1Accent9" refType="w" fact="0"/>
                  <dgm:constr type="t" for="ch" forName="Child1Accent9" refType="h" fact="0"/>
                  <dgm:constr type="w" for="ch" forName="Child1Accent9" refType="w" fact="0"/>
                  <dgm:constr type="h" for="ch" forName="Child1Accent9" refType="h" fact="0"/>
                  <dgm:constr type="l" for="ch" forName="Child3Accent7" refType="w" fact="0.0002"/>
                  <dgm:constr type="t" for="ch" forName="Child3Accent7" refType="h" fact="0.6828"/>
                  <dgm:constr type="w" for="ch" forName="Child3Accent7" refType="w" fact="0.0283"/>
                  <dgm:constr type="h" for="ch" forName="Child3Accent7" refType="h" fact="0.0518"/>
                  <dgm:constr type="l" for="ch" forName="Child4Accent1" refType="w" fact="0.3904"/>
                  <dgm:constr type="t" for="ch" forName="Child4Accent1" refType="h" fact="0.8"/>
                  <dgm:constr type="w" for="ch" forName="Child4Accent1" refType="w" fact="0.0566"/>
                  <dgm:constr type="h" for="ch" forName="Child4Accent1" refType="h" fact="0.1035"/>
                  <dgm:constr type="l" for="ch" forName="Child4Accent3" refType="w" fact="0.2998"/>
                  <dgm:constr type="t" for="ch" forName="Child4Accent3" refType="h" fact="0.9482"/>
                  <dgm:constr type="w" for="ch" forName="Child4Accent3" refType="w" fact="0.0283"/>
                  <dgm:constr type="h" for="ch" forName="Child4Accent3" refType="h" fact="0.0518"/>
                  <dgm:constr type="l" for="ch" forName="Child4Accent4" refType="w" fact="0.2415"/>
                  <dgm:constr type="t" for="ch" forName="Child4Accent4" refType="h" fact="0.9482"/>
                  <dgm:constr type="w" for="ch" forName="Child4Accent4" refType="w" fact="0.0283"/>
                  <dgm:constr type="h" for="ch" forName="Child4Accent4" refType="h" fact="0.0518"/>
                  <dgm:constr type="l" for="ch" forName="Child4Accent5" refType="w" fact="0.1833"/>
                  <dgm:constr type="t" for="ch" forName="Child4Accent5" refType="h" fact="0.9482"/>
                  <dgm:constr type="w" for="ch" forName="Child4Accent5" refType="w" fact="0.0283"/>
                  <dgm:constr type="h" for="ch" forName="Child4Accent5" refType="h" fact="0.0518"/>
                  <dgm:constr type="l" for="ch" forName="Child4Accent6" refType="w" fact="0.1251"/>
                  <dgm:constr type="t" for="ch" forName="Child4Accent6" refType="h" fact="0.9482"/>
                  <dgm:constr type="w" for="ch" forName="Child4Accent6" refType="w" fact="0.0283"/>
                  <dgm:constr type="h" for="ch" forName="Child4Accent6" refType="h" fact="0.0518"/>
                  <dgm:constr type="l" for="ch" forName="Child4Accent7" refType="w" fact="0.0668"/>
                  <dgm:constr type="t" for="ch" forName="Child4Accent7" refType="h" fact="0.9482"/>
                  <dgm:constr type="w" for="ch" forName="Child4Accent7" refType="w" fact="0.0283"/>
                  <dgm:constr type="h" for="ch" forName="Child4Accent7" refType="h" fact="0.0518"/>
                  <dgm:constr type="l" for="ch" forName="Child4Accent8" refType="w" fact="0.0086"/>
                  <dgm:constr type="t" for="ch" forName="Child4Accent8" refType="h" fact="0.9482"/>
                  <dgm:constr type="w" for="ch" forName="Child4Accent8" refType="w" fact="0.0283"/>
                  <dgm:constr type="h" for="ch" forName="Child4Accent8" refType="h" fact="0.0518"/>
                  <dgm:constr type="l" for="ch" forName="Child2Accent1" refType="w" fact="0.3158"/>
                  <dgm:constr type="t" for="ch" forName="Child2Accent1" refType="h" fact="0.3725"/>
                  <dgm:constr type="w" for="ch" forName="Child2Accent1" refType="w" fact="0.0566"/>
                  <dgm:constr type="h" for="ch" forName="Child2Accent1" refType="h" fact="0.1035"/>
                  <dgm:constr type="l" for="ch" forName="Child4Accent2" refType="w" fact="0.358"/>
                  <dgm:constr type="t" for="ch" forName="Child4Accent2" refType="h" fact="0.8993"/>
                  <dgm:constr type="w" for="ch" forName="Child4Accent2" refType="w" fact="0.0283"/>
                  <dgm:constr type="h" for="ch" forName="Child4Accent2" refType="h" fact="0.0518"/>
                  <dgm:constr type="l" for="ch" forName="Child1Accent2" refType="w" fact="0.3585"/>
                  <dgm:constr type="t" for="ch" forName="Child1Accent2" refType="h" fact="0.162"/>
                  <dgm:constr type="w" for="ch" forName="Child1Accent2" refType="w" fact="0.0283"/>
                  <dgm:constr type="h" for="ch" forName="Child1Accent2" refType="h" fact="0.0518"/>
                  <dgm:constr type="l" for="ch" forName="Child3Accent3" refType="w" fact="0.2151"/>
                  <dgm:constr type="t" for="ch" forName="Child3Accent3" refType="h" fact="0.6828"/>
                  <dgm:constr type="w" for="ch" forName="Child3Accent3" refType="w" fact="0.0283"/>
                  <dgm:constr type="h" for="ch" forName="Child3Accent3" refType="h" fact="0.0518"/>
                  <dgm:constr type="l" for="ch" forName="Child2Accent2" refType="w" fact="0.2689"/>
                  <dgm:constr type="t" for="ch" forName="Child2Accent2" refType="h" fact="0.3937"/>
                  <dgm:constr type="w" for="ch" forName="Child2Accent2" refType="w" fact="0.0283"/>
                  <dgm:constr type="h" for="ch" forName="Child2Accent2" refType="h" fact="0.0518"/>
                  <dgm:constr type="l" for="ch" forName="Child2Accent4" refType="w" fact="0.1614"/>
                  <dgm:constr type="t" for="ch" forName="Child2Accent4" refType="h" fact="0.3937"/>
                  <dgm:constr type="w" for="ch" forName="Child2Accent4" refType="w" fact="0.0283"/>
                  <dgm:constr type="h" for="ch" forName="Child2Accent4" refType="h" fact="0.0518"/>
                  <dgm:constr type="l" for="ch" forName="Child2Accent5" refType="w" fact="0.1077"/>
                  <dgm:constr type="t" for="ch" forName="Child2Accent5" refType="h" fact="0.3937"/>
                  <dgm:constr type="w" for="ch" forName="Child2Accent5" refType="w" fact="0.0283"/>
                  <dgm:constr type="h" for="ch" forName="Child2Accent5" refType="h" fact="0.0518"/>
                  <dgm:constr type="l" for="ch" forName="Child2Accent6" refType="w" fact="0.0539"/>
                  <dgm:constr type="t" for="ch" forName="Child2Accent6" refType="h" fact="0.3937"/>
                  <dgm:constr type="w" for="ch" forName="Child2Accent6" refType="w" fact="0.0283"/>
                  <dgm:constr type="h" for="ch" forName="Child2Accent6" refType="h" fact="0.0518"/>
                  <dgm:constr type="l" for="ch" forName="Child2Accent7" refType="w" fact="0.0002"/>
                  <dgm:constr type="t" for="ch" forName="Child2Accent7" refType="h" fact="0.3937"/>
                  <dgm:constr type="w" for="ch" forName="Child2Accent7" refType="w" fact="0.0283"/>
                  <dgm:constr type="h" for="ch" forName="Child2Accent7" refType="h" fact="0.0518"/>
                  <dgm:constr type="l" for="ch" forName="Child2Accent3" refType="w" fact="0.2151"/>
                  <dgm:constr type="t" for="ch" forName="Child2Accent3" refType="h" fact="0.3937"/>
                  <dgm:constr type="w" for="ch" forName="Child2Accent3" refType="w" fact="0.0283"/>
                  <dgm:constr type="h" for="ch" forName="Child2Accent3" refType="h" fact="0.0518"/>
                  <dgm:constr type="l" for="ch" forName="ParentAccent1" refType="w" fact="0.9717"/>
                  <dgm:constr type="t" for="ch" forName="ParentAccent1" refType="h" fact="0.5316"/>
                  <dgm:constr type="w" for="ch" forName="ParentAccent1" refType="w" fact="0.0283"/>
                  <dgm:constr type="h" for="ch" forName="ParentAccent1" refType="h" fact="0.0518"/>
                  <dgm:constr type="l" for="ch" forName="ParentAccent2" refType="w" fact="0.9199"/>
                  <dgm:constr type="t" for="ch" forName="ParentAccent2" refType="h" fact="0.5316"/>
                  <dgm:constr type="w" for="ch" forName="ParentAccent2" refType="w" fact="0.0283"/>
                  <dgm:constr type="h" for="ch" forName="ParentAccent2" refType="h" fact="0.0518"/>
                  <dgm:constr type="l" for="ch" forName="ParentAccent3" refType="w" fact="0.8682"/>
                  <dgm:constr type="t" for="ch" forName="ParentAccent3" refType="h" fact="0.5316"/>
                  <dgm:constr type="w" for="ch" forName="ParentAccent3" refType="w" fact="0.0283"/>
                  <dgm:constr type="h" for="ch" forName="ParentAccent3" refType="h" fact="0.0518"/>
                  <dgm:constr type="l" for="ch" forName="ParentAccent4" refType="w" fact="0.8164"/>
                  <dgm:constr type="t" for="ch" forName="ParentAccent4" refType="h" fact="0.5316"/>
                  <dgm:constr type="w" for="ch" forName="ParentAccent4" refType="w" fact="0.0283"/>
                  <dgm:constr type="h" for="ch" forName="ParentAccent4" refType="h" fact="0.0518"/>
                  <dgm:constr type="l" for="ch" forName="ParentAccent5" refType="w" fact="0.7646"/>
                  <dgm:constr type="t" for="ch" forName="ParentAccent5" refType="h" fact="0.5316"/>
                  <dgm:constr type="w" for="ch" forName="ParentAccent5" refType="w" fact="0.0283"/>
                  <dgm:constr type="h" for="ch" forName="ParentAccent5" refType="h" fact="0.0518"/>
                  <dgm:constr type="l" for="ch" forName="ParentAccent6" refType="w" fact="0.6846"/>
                  <dgm:constr type="t" for="ch" forName="ParentAccent6" refType="h" fact="0.5057"/>
                  <dgm:constr type="w" for="ch" forName="ParentAccent6" refType="w" fact="0.0566"/>
                  <dgm:constr type="h" for="ch" forName="ParentAccent6" refType="h" fact="0.1035"/>
                  <dgm:constr type="l" for="ch" forName="ParentAccent7" refType="w" fact="0.9256"/>
                  <dgm:constr type="t" for="ch" forName="ParentAccent7" refType="h" fact="0.4247"/>
                  <dgm:constr type="w" for="ch" forName="ParentAccent7" refType="w" fact="0.0283"/>
                  <dgm:constr type="h" for="ch" forName="ParentAccent7" refType="h" fact="0.0518"/>
                  <dgm:constr type="l" for="ch" forName="ParentAccent8" refType="w" fact="0.9256"/>
                  <dgm:constr type="t" for="ch" forName="ParentAccent8" refType="h" fact="0.6392"/>
                  <dgm:constr type="w" for="ch" forName="ParentAccent8" refType="w" fact="0.0283"/>
                  <dgm:constr type="h" for="ch" forName="ParentAccent8" refType="h" fact="0.0518"/>
                  <dgm:constr type="l" for="ch" forName="ParentAccent9" refType="w" fact="0.9509"/>
                  <dgm:constr type="t" for="ch" forName="ParentAccent9" refType="h" fact="0.4712"/>
                  <dgm:constr type="w" for="ch" forName="ParentAccent9" refType="w" fact="0.0283"/>
                  <dgm:constr type="h" for="ch" forName="ParentAccent9" refType="h" fact="0.0518"/>
                  <dgm:constr type="l" for="ch" forName="ParentAccent10" refType="w" fact="0.9525"/>
                  <dgm:constr type="t" for="ch" forName="ParentAccent10" refType="h" fact="0.593"/>
                  <dgm:constr type="w" for="ch" forName="ParentAccent10" refType="w" fact="0.0283"/>
                  <dgm:constr type="h" for="ch" forName="ParentAccent10" refType="h" fact="0.0518"/>
                  <dgm:constr type="l" for="ch" forName="Child4" refType="w" fact="0.0081"/>
                  <dgm:constr type="t" for="ch" forName="Child4" refType="h" fact="0.8184"/>
                  <dgm:constr type="w" for="ch" forName="Child4" refType="w" fact="0.3192"/>
                  <dgm:constr type="h" for="ch" forName="Child4" refType="h" fact="0.1294"/>
                  <dgm:constr type="l" for="ch" forName="Child3" refType="w" fact="0"/>
                  <dgm:constr type="t" for="ch" forName="Child3" refType="h" fact="0.5547"/>
                  <dgm:constr type="w" for="ch" forName="Child3" refType="w" fact="0.297"/>
                  <dgm:constr type="h" for="ch" forName="Child3" refType="h" fact="0.1294"/>
                  <dgm:constr type="l" for="ch" forName="Child2" refType="w" fact="0"/>
                  <dgm:constr type="t" for="ch" forName="Child2" refType="h" fact="0.2662"/>
                  <dgm:constr type="w" for="ch" forName="Child2" refType="w" fact="0.297"/>
                  <dgm:constr type="h" for="ch" forName="Child2" refType="h" fact="0.1294"/>
                  <dgm:constr type="l" for="ch" forName="Child1" refType="w" fact="0.0081"/>
                  <dgm:constr type="t" for="ch" forName="Child1" refType="h" fact="0"/>
                  <dgm:constr type="w" for="ch" forName="Child1" refType="w" fact="0.3192"/>
                  <dgm:constr type="h" for="ch" forName="Child1" refType="h" fact="0.1294"/>
                </dgm:constrLst>
              </dgm:if>
              <dgm:else name="Name12">
                <dgm:alg type="composite">
                  <dgm:param type="ar" val="1.3278"/>
                </dgm:alg>
                <dgm:constrLst>
                  <dgm:constr type="l" for="ch" forName="Child2Accent1" refType="w" fact="0.3436"/>
                  <dgm:constr type="t" for="ch" forName="Child2Accent1" refType="h" fact="0.3184"/>
                  <dgm:constr type="w" for="ch" forName="Child2Accent1" refType="w" fact="0.0574"/>
                  <dgm:constr type="h" for="ch" forName="Child2Accent1" refType="h" fact="0.0763"/>
                  <dgm:constr type="l" for="ch" forName="Child2Accent2" refType="w" fact="0.3068"/>
                  <dgm:constr type="t" for="ch" forName="Child2Accent2" refType="h" fact="0.2781"/>
                  <dgm:constr type="w" for="ch" forName="Child2Accent2" refType="w" fact="0.0287"/>
                  <dgm:constr type="h" for="ch" forName="Child2Accent2" refType="h" fact="0.0381"/>
                  <dgm:constr type="l" for="ch" forName="Child2Accent3" refType="w" fact="0.2455"/>
                  <dgm:constr type="t" for="ch" forName="Child2Accent3" refType="h" fact="0.2781"/>
                  <dgm:constr type="w" for="ch" forName="Child2Accent3" refType="w" fact="0.0287"/>
                  <dgm:constr type="h" for="ch" forName="Child2Accent3" refType="h" fact="0.0381"/>
                  <dgm:constr type="l" for="ch" forName="Child2Accent4" refType="w" fact="0.1842"/>
                  <dgm:constr type="t" for="ch" forName="Child2Accent4" refType="h" fact="0.2781"/>
                  <dgm:constr type="w" for="ch" forName="Child2Accent4" refType="w" fact="0.0287"/>
                  <dgm:constr type="h" for="ch" forName="Child2Accent4" refType="h" fact="0.0381"/>
                  <dgm:constr type="l" for="ch" forName="Child2Accent5" refType="w" fact="0.1229"/>
                  <dgm:constr type="t" for="ch" forName="Child2Accent5" refType="h" fact="0.2781"/>
                  <dgm:constr type="w" for="ch" forName="Child2Accent5" refType="w" fact="0.0287"/>
                  <dgm:constr type="h" for="ch" forName="Child2Accent5" refType="h" fact="0.0381"/>
                  <dgm:constr type="l" for="ch" forName="Child3Accent1" refType="w" fact="0.284"/>
                  <dgm:constr type="t" for="ch" forName="Child3Accent1" refType="h" fact="0.5061"/>
                  <dgm:constr type="w" for="ch" forName="Child3Accent1" refType="w" fact="0.0574"/>
                  <dgm:constr type="h" for="ch" forName="Child3Accent1" refType="h" fact="0.0763"/>
                  <dgm:constr type="l" for="ch" forName="Child3Accent2" refType="w" fact="0.2272"/>
                  <dgm:constr type="t" for="ch" forName="Child3Accent2" refType="h" fact="0.5252"/>
                  <dgm:constr type="w" for="ch" forName="Child3Accent2" refType="w" fact="0.0287"/>
                  <dgm:constr type="h" for="ch" forName="Child3Accent2" refType="h" fact="0.0381"/>
                  <dgm:constr type="l" for="ch" forName="Child3Accent3" refType="w" fact="0.1705"/>
                  <dgm:constr type="t" for="ch" forName="Child3Accent3" refType="h" fact="0.5252"/>
                  <dgm:constr type="w" for="ch" forName="Child3Accent3" refType="w" fact="0.0287"/>
                  <dgm:constr type="h" for="ch" forName="Child3Accent3" refType="h" fact="0.0381"/>
                  <dgm:constr type="l" for="ch" forName="Child3Accent4" refType="w" fact="0.1137"/>
                  <dgm:constr type="t" for="ch" forName="Child3Accent4" refType="h" fact="0.5252"/>
                  <dgm:constr type="w" for="ch" forName="Child3Accent4" refType="w" fact="0.0287"/>
                  <dgm:constr type="h" for="ch" forName="Child3Accent4" refType="h" fact="0.0381"/>
                  <dgm:constr type="l" for="ch" forName="Child2Accent6" refType="w" fact="0.0615"/>
                  <dgm:constr type="t" for="ch" forName="Child2Accent6" refType="h" fact="0.2781"/>
                  <dgm:constr type="w" for="ch" forName="Child2Accent6" refType="w" fact="0.0287"/>
                  <dgm:constr type="h" for="ch" forName="Child2Accent6" refType="h" fact="0.0381"/>
                  <dgm:constr type="l" for="ch" forName="Child3Accent5" refType="w" fact="0.057"/>
                  <dgm:constr type="t" for="ch" forName="Child3Accent5" refType="h" fact="0.5252"/>
                  <dgm:constr type="w" for="ch" forName="Child3Accent5" refType="w" fact="0.0287"/>
                  <dgm:constr type="h" for="ch" forName="Child3Accent5" refType="h" fact="0.0381"/>
                  <dgm:constr type="l" for="ch" forName="Child2Accent7" refType="w" fact="0.0002"/>
                  <dgm:constr type="t" for="ch" forName="Child2Accent7" refType="h" fact="0.2781"/>
                  <dgm:constr type="w" for="ch" forName="Child2Accent7" refType="w" fact="0.0287"/>
                  <dgm:constr type="h" for="ch" forName="Child2Accent7" refType="h" fact="0.0381"/>
                  <dgm:constr type="l" for="ch" forName="Child3Accent6" refType="w" fact="0.0002"/>
                  <dgm:constr type="t" for="ch" forName="Child3Accent6" refType="h" fact="0.5252"/>
                  <dgm:constr type="w" for="ch" forName="Child3Accent6" refType="w" fact="0.0287"/>
                  <dgm:constr type="h" for="ch" forName="Child3Accent6" refType="h" fact="0.0381"/>
                  <dgm:constr type="l" for="ch" forName="Child3Accent7" refType="w" fact="0"/>
                  <dgm:constr type="t" for="ch" forName="Child3Accent7" refType="h" fact="0"/>
                  <dgm:constr type="w" for="ch" forName="Child3Accent7" refType="w" fact="0"/>
                  <dgm:constr type="h" for="ch" forName="Child3Accent7" refType="h" fact="0"/>
                  <dgm:constr type="l" for="ch" forName="Child4Accent1" refType="w" fact="0.3436"/>
                  <dgm:constr type="t" for="ch" forName="Child4Accent1" refType="h" fact="0.6908"/>
                  <dgm:constr type="w" for="ch" forName="Child4Accent1" refType="w" fact="0.0574"/>
                  <dgm:constr type="h" for="ch" forName="Child4Accent1" refType="h" fact="0.0763"/>
                  <dgm:constr type="l" for="ch" forName="Child4Accent2" refType="w" fact="0.3068"/>
                  <dgm:constr type="t" for="ch" forName="Child4Accent2" refType="h" fact="0.7684"/>
                  <dgm:constr type="w" for="ch" forName="Child4Accent2" refType="w" fact="0.0287"/>
                  <dgm:constr type="h" for="ch" forName="Child4Accent2" refType="h" fact="0.0381"/>
                  <dgm:constr type="l" for="ch" forName="Child4Accent3" refType="w" fact="0.2455"/>
                  <dgm:constr type="t" for="ch" forName="Child4Accent3" refType="h" fact="0.7684"/>
                  <dgm:constr type="w" for="ch" forName="Child4Accent3" refType="w" fact="0.0287"/>
                  <dgm:constr type="h" for="ch" forName="Child4Accent3" refType="h" fact="0.0381"/>
                  <dgm:constr type="l" for="ch" forName="Child4Accent4" refType="w" fact="0.1842"/>
                  <dgm:constr type="t" for="ch" forName="Child4Accent4" refType="h" fact="0.7684"/>
                  <dgm:constr type="w" for="ch" forName="Child4Accent4" refType="w" fact="0.0287"/>
                  <dgm:constr type="h" for="ch" forName="Child4Accent4" refType="h" fact="0.0381"/>
                  <dgm:constr type="l" for="ch" forName="Child4Accent5" refType="w" fact="0.1229"/>
                  <dgm:constr type="t" for="ch" forName="Child4Accent5" refType="h" fact="0.7684"/>
                  <dgm:constr type="w" for="ch" forName="Child4Accent5" refType="w" fact="0.0287"/>
                  <dgm:constr type="h" for="ch" forName="Child4Accent5" refType="h" fact="0.0381"/>
                  <dgm:constr type="l" for="ch" forName="Child4Accent6" refType="w" fact="0.0615"/>
                  <dgm:constr type="t" for="ch" forName="Child4Accent6" refType="h" fact="0.7684"/>
                  <dgm:constr type="w" for="ch" forName="Child4Accent6" refType="w" fact="0.0287"/>
                  <dgm:constr type="h" for="ch" forName="Child4Accent6" refType="h" fact="0.0381"/>
                  <dgm:constr type="l" for="ch" forName="Child4Accent7" refType="w" fact="0.0002"/>
                  <dgm:constr type="t" for="ch" forName="Child4Accent7" refType="h" fact="0.7684"/>
                  <dgm:constr type="w" for="ch" forName="Child4Accent7" refType="w" fact="0.0287"/>
                  <dgm:constr type="h" for="ch" forName="Child4Accent7" refType="h" fact="0.0381"/>
                  <dgm:constr type="l" for="ch" forName="Child4Accent8" refType="w" fact="0"/>
                  <dgm:constr type="t" for="ch" forName="Child4Accent8" refType="h" fact="0"/>
                  <dgm:constr type="w" for="ch" forName="Child4Accent8" refType="w" fact="0"/>
                  <dgm:constr type="h" for="ch" forName="Child4Accent8" refType="h" fact="0"/>
                  <dgm:constr type="l" for="ch" forName="ParentAccent1" refType="w" fact="0.9713"/>
                  <dgm:constr type="t" for="ch" forName="ParentAccent1" refType="h" fact="0.5252"/>
                  <dgm:constr type="w" for="ch" forName="ParentAccent1" refType="w" fact="0.0287"/>
                  <dgm:constr type="h" for="ch" forName="ParentAccent1" refType="h" fact="0.0381"/>
                  <dgm:constr type="l" for="ch" forName="ParentAccent2" refType="w" fact="0.9187"/>
                  <dgm:constr type="t" for="ch" forName="ParentAccent2" refType="h" fact="0.5252"/>
                  <dgm:constr type="w" for="ch" forName="ParentAccent2" refType="w" fact="0.0287"/>
                  <dgm:constr type="h" for="ch" forName="ParentAccent2" refType="h" fact="0.0381"/>
                  <dgm:constr type="l" for="ch" forName="ParentAccent3" refType="w" fact="0.8661"/>
                  <dgm:constr type="t" for="ch" forName="ParentAccent3" refType="h" fact="0.5252"/>
                  <dgm:constr type="w" for="ch" forName="ParentAccent3" refType="w" fact="0.0287"/>
                  <dgm:constr type="h" for="ch" forName="ParentAccent3" refType="h" fact="0.0381"/>
                  <dgm:constr type="l" for="ch" forName="ParentAccent4" refType="w" fact="0.8136"/>
                  <dgm:constr type="t" for="ch" forName="ParentAccent4" refType="h" fact="0.5252"/>
                  <dgm:constr type="w" for="ch" forName="ParentAccent4" refType="w" fact="0.0287"/>
                  <dgm:constr type="h" for="ch" forName="ParentAccent4" refType="h" fact="0.0381"/>
                  <dgm:constr type="l" for="ch" forName="ParentAccent5" refType="w" fact="0.761"/>
                  <dgm:constr type="t" for="ch" forName="ParentAccent5" refType="h" fact="0.5252"/>
                  <dgm:constr type="w" for="ch" forName="ParentAccent5" refType="w" fact="0.0287"/>
                  <dgm:constr type="h" for="ch" forName="ParentAccent5" refType="h" fact="0.0381"/>
                  <dgm:constr type="l" for="ch" forName="ParentAccent6" refType="w" fact="0.6797"/>
                  <dgm:constr type="t" for="ch" forName="ParentAccent6" refType="h" fact="0.5061"/>
                  <dgm:constr type="w" for="ch" forName="ParentAccent6" refType="w" fact="0.0574"/>
                  <dgm:constr type="h" for="ch" forName="ParentAccent6" refType="h" fact="0.0763"/>
                  <dgm:constr type="l" for="ch" forName="ParentAccent7" refType="w" fact="0.9245"/>
                  <dgm:constr type="t" for="ch" forName="ParentAccent7" refType="h" fact="0.4464"/>
                  <dgm:constr type="w" for="ch" forName="ParentAccent7" refType="w" fact="0.0287"/>
                  <dgm:constr type="h" for="ch" forName="ParentAccent7" refType="h" fact="0.0381"/>
                  <dgm:constr type="l" for="ch" forName="ParentAccent8" refType="w" fact="0.9245"/>
                  <dgm:constr type="t" for="ch" forName="ParentAccent8" refType="h" fact="0.6045"/>
                  <dgm:constr type="w" for="ch" forName="ParentAccent8" refType="w" fact="0.0287"/>
                  <dgm:constr type="h" for="ch" forName="ParentAccent8" refType="h" fact="0.0381"/>
                  <dgm:constr type="l" for="ch" forName="ParentAccent9" refType="w" fact="0.9501"/>
                  <dgm:constr type="t" for="ch" forName="ParentAccent9" refType="h" fact="0.4807"/>
                  <dgm:constr type="w" for="ch" forName="ParentAccent9" refType="w" fact="0.0287"/>
                  <dgm:constr type="h" for="ch" forName="ParentAccent9" refType="h" fact="0.0381"/>
                  <dgm:constr type="l" for="ch" forName="ParentAccent10" refType="w" fact="0.9518"/>
                  <dgm:constr type="t" for="ch" forName="ParentAccent10" refType="h" fact="0.5705"/>
                  <dgm:constr type="w" for="ch" forName="ParentAccent10" refType="w" fact="0.0287"/>
                  <dgm:constr type="h" for="ch" forName="ParentAccent10" refType="h" fact="0.0381"/>
                  <dgm:constr type="l" for="ch" forName="Child1Accent1" refType="w" fact="0.4819"/>
                  <dgm:constr type="t" for="ch" forName="Child1Accent1" refType="h" fact="0.2457"/>
                  <dgm:constr type="w" for="ch" forName="Child1Accent1" refType="w" fact="0.0574"/>
                  <dgm:constr type="h" for="ch" forName="Child1Accent1" refType="h" fact="0.0763"/>
                  <dgm:constr type="l" for="ch" forName="Child1Accent4" refType="w" fact="0.3653"/>
                  <dgm:constr type="t" for="ch" forName="Child1Accent4" refType="h" fact="0.097"/>
                  <dgm:constr type="w" for="ch" forName="Child1Accent4" refType="w" fact="0.0287"/>
                  <dgm:constr type="h" for="ch" forName="Child1Accent4" refType="h" fact="0.0381"/>
                  <dgm:constr type="l" for="ch" forName="Child1Accent5" refType="w" fact="0.304"/>
                  <dgm:constr type="t" for="ch" forName="Child1Accent5" refType="h" fact="0.097"/>
                  <dgm:constr type="w" for="ch" forName="Child1Accent5" refType="w" fact="0.0287"/>
                  <dgm:constr type="h" for="ch" forName="Child1Accent5" refType="h" fact="0.0381"/>
                  <dgm:constr type="l" for="ch" forName="Child1Accent6" refType="w" fact="0.2426"/>
                  <dgm:constr type="t" for="ch" forName="Child1Accent6" refType="h" fact="0.097"/>
                  <dgm:constr type="w" for="ch" forName="Child1Accent6" refType="w" fact="0.0287"/>
                  <dgm:constr type="h" for="ch" forName="Child1Accent6" refType="h" fact="0.0381"/>
                  <dgm:constr type="l" for="ch" forName="Child1Accent7" refType="w" fact="0.1813"/>
                  <dgm:constr type="t" for="ch" forName="Child1Accent7" refType="h" fact="0.097"/>
                  <dgm:constr type="w" for="ch" forName="Child1Accent7" refType="w" fact="0.0287"/>
                  <dgm:constr type="h" for="ch" forName="Child1Accent7" refType="h" fact="0.0381"/>
                  <dgm:constr type="l" for="ch" forName="Child1Accent8" refType="w" fact="0.12"/>
                  <dgm:constr type="t" for="ch" forName="Child1Accent8" refType="h" fact="0.097"/>
                  <dgm:constr type="w" for="ch" forName="Child1Accent8" refType="w" fact="0.0287"/>
                  <dgm:constr type="h" for="ch" forName="Child1Accent8" refType="h" fact="0.0381"/>
                  <dgm:constr type="l" for="ch" forName="Child1Accent9" refType="w" fact="0.0587"/>
                  <dgm:constr type="t" for="ch" forName="Child1Accent9" refType="h" fact="0.097"/>
                  <dgm:constr type="w" for="ch" forName="Child1Accent9" refType="w" fact="0.0287"/>
                  <dgm:constr type="h" for="ch" forName="Child1Accent9" refType="h" fact="0.0381"/>
                  <dgm:constr type="l" for="ch" forName="Child5Accent1" refType="w" fact="0.4819"/>
                  <dgm:constr type="t" for="ch" forName="Child5Accent1" refType="h" fact="0.7601"/>
                  <dgm:constr type="w" for="ch" forName="Child5Accent1" refType="w" fact="0.0574"/>
                  <dgm:constr type="h" for="ch" forName="Child5Accent1" refType="h" fact="0.0763"/>
                  <dgm:constr type="l" for="ch" forName="Child5Accent4" refType="w" fact="0.3653"/>
                  <dgm:constr type="t" for="ch" forName="Child5Accent4" refType="h" fact="0.9619"/>
                  <dgm:constr type="w" for="ch" forName="Child5Accent4" refType="w" fact="0.0287"/>
                  <dgm:constr type="h" for="ch" forName="Child5Accent4" refType="h" fact="0.0381"/>
                  <dgm:constr type="l" for="ch" forName="Child5Accent5" refType="w" fact="0.304"/>
                  <dgm:constr type="t" for="ch" forName="Child5Accent5" refType="h" fact="0.9619"/>
                  <dgm:constr type="w" for="ch" forName="Child5Accent5" refType="w" fact="0.0287"/>
                  <dgm:constr type="h" for="ch" forName="Child5Accent5" refType="h" fact="0.0381"/>
                  <dgm:constr type="l" for="ch" forName="Child5Accent6" refType="w" fact="0.2426"/>
                  <dgm:constr type="t" for="ch" forName="Child5Accent6" refType="h" fact="0.9619"/>
                  <dgm:constr type="w" for="ch" forName="Child5Accent6" refType="w" fact="0.0287"/>
                  <dgm:constr type="h" for="ch" forName="Child5Accent6" refType="h" fact="0.0381"/>
                  <dgm:constr type="l" for="ch" forName="Child5Accent7" refType="w" fact="0.1813"/>
                  <dgm:constr type="t" for="ch" forName="Child5Accent7" refType="h" fact="0.9619"/>
                  <dgm:constr type="w" for="ch" forName="Child5Accent7" refType="w" fact="0.0287"/>
                  <dgm:constr type="h" for="ch" forName="Child5Accent7" refType="h" fact="0.0381"/>
                  <dgm:constr type="l" for="ch" forName="Child5Accent8" refType="w" fact="0.12"/>
                  <dgm:constr type="t" for="ch" forName="Child5Accent8" refType="h" fact="0.9619"/>
                  <dgm:constr type="w" for="ch" forName="Child5Accent8" refType="w" fact="0.0287"/>
                  <dgm:constr type="h" for="ch" forName="Child5Accent8" refType="h" fact="0.0381"/>
                  <dgm:constr type="l" for="ch" forName="Child5Accent9" refType="w" fact="0.0587"/>
                  <dgm:constr type="t" for="ch" forName="Child5Accent9" refType="h" fact="0.9619"/>
                  <dgm:constr type="w" for="ch" forName="Child5Accent9" refType="w" fact="0.0287"/>
                  <dgm:constr type="h" for="ch" forName="Child5Accent9" refType="h" fact="0.0381"/>
                  <dgm:constr type="l" for="ch" forName="Child5Accent2" refType="w" fact="0.453"/>
                  <dgm:constr type="t" for="ch" forName="Child5Accent2" refType="h" fact="0.8375"/>
                  <dgm:constr type="w" for="ch" forName="Child5Accent2" refType="w" fact="0.0287"/>
                  <dgm:constr type="h" for="ch" forName="Child5Accent2" refType="h" fact="0.0381"/>
                  <dgm:constr type="l" for="ch" forName="Child5Accent3" refType="w" fact="0.4118"/>
                  <dgm:constr type="t" for="ch" forName="Child5Accent3" refType="h" fact="0.8991"/>
                  <dgm:constr type="w" for="ch" forName="Child5Accent3" refType="w" fact="0.0287"/>
                  <dgm:constr type="h" for="ch" forName="Child5Accent3" refType="h" fact="0.0381"/>
                  <dgm:constr type="l" for="ch" forName="Child1Accent2" refType="w" fact="0.4458"/>
                  <dgm:constr type="t" for="ch" forName="Child1Accent2" refType="h" fact="0.2004"/>
                  <dgm:constr type="w" for="ch" forName="Child1Accent2" refType="w" fact="0.0287"/>
                  <dgm:constr type="h" for="ch" forName="Child1Accent2" refType="h" fact="0.0381"/>
                  <dgm:constr type="l" for="ch" forName="Child1Accent3" refType="w" fact="0.4054"/>
                  <dgm:constr type="t" for="ch" forName="Child1Accent3" refType="h" fact="0.1445"/>
                  <dgm:constr type="w" for="ch" forName="Child1Accent3" refType="w" fact="0.0287"/>
                  <dgm:constr type="h" for="ch" forName="Child1Accent3" refType="h" fact="0.0381"/>
                  <dgm:constr type="l" for="ch" forName="Child5" refType="w" fact="0.0581"/>
                  <dgm:constr type="t" for="ch" forName="Child5" refType="h" fact="0.8635"/>
                  <dgm:constr type="w" for="ch" forName="Child5" refType="w" fact="0.3364"/>
                  <dgm:constr type="h" for="ch" forName="Child5" refType="h" fact="0.0981"/>
                  <dgm:constr type="l" for="ch" forName="Child4" refType="w" fact="0"/>
                  <dgm:constr type="t" for="ch" forName="Child4" refType="h" fact="0.6701"/>
                  <dgm:constr type="w" for="ch" forName="Child4" refType="w" fact="0.3364"/>
                  <dgm:constr type="h" for="ch" forName="Child4" refType="h" fact="0.0981"/>
                  <dgm:constr type="l" for="ch" forName="Child3" refType="w" fact="0"/>
                  <dgm:constr type="t" for="ch" forName="Child3" refType="h" fact="0.4276"/>
                  <dgm:constr type="w" for="ch" forName="Child3" refType="w" fact="0.2544"/>
                  <dgm:constr type="h" for="ch" forName="Child3" refType="h" fact="0.0981"/>
                  <dgm:constr type="l" for="ch" forName="Child2" refType="w" fact="0"/>
                  <dgm:constr type="t" for="ch" forName="Child2" refType="h" fact="0.1798"/>
                  <dgm:constr type="w" for="ch" forName="Child2" refType="w" fact="0.3364"/>
                  <dgm:constr type="h" for="ch" forName="Child2" refType="h" fact="0.0981"/>
                  <dgm:constr type="l" for="ch" forName="Child1" refType="w" fact="0.0581"/>
                  <dgm:constr type="t" for="ch" forName="Child1" refType="h" fact="0"/>
                  <dgm:constr type="w" for="ch" forName="Child1" refType="w" fact="0.3364"/>
                  <dgm:constr type="h" for="ch" forName="Child1" refType="h" fact="0.0981"/>
                  <dgm:constr type="l" for="ch" forName="Parent" refType="w" fact="0.3653"/>
                  <dgm:constr type="t" for="ch" forName="Parent" refType="h" fact="0.3513"/>
                  <dgm:constr type="w" for="ch" forName="Parent" refType="w" fact="0.2906"/>
                  <dgm:constr type="h" for="ch" forName="Parent" refType="h" fact="0.3859"/>
                </dgm:constrLst>
              </dgm:else>
            </dgm:choose>
          </dgm:if>
          <dgm:else name="Name13">
            <dgm:choose name="Name14">
              <dgm:if name="Name15" axis="ch" ptType="node" func="cnt" op="equ" val="0">
                <dgm:alg type="composite">
                  <dgm:param type="ar" val="2.1059"/>
                </dgm:alg>
                <dgm:constrLst>
                  <dgm:constr type="r" for="ch" forName="Parent" refType="w"/>
                  <dgm:constr type="t" for="ch" forName="Parent" refType="h" fact="0"/>
                  <dgm:constr type="w" for="ch" forName="Parent" refType="w" fact="0.4749"/>
                  <dgm:constr type="h" for="ch" forName="Parent" refType="h"/>
                  <dgm:constr type="r" for="ch" forName="ParentAccent1" refType="w" fact="0.0469"/>
                  <dgm:constr type="t" for="ch" forName="ParentAccent1" refType="h" fact="0.4506"/>
                  <dgm:constr type="w" for="ch" forName="ParentAccent1" refType="w" fact="0.0469"/>
                  <dgm:constr type="h" for="ch" forName="ParentAccent1" refType="h" fact="0.0988"/>
                  <dgm:constr type="r" for="ch" forName="ParentAccent2" refType="w" fact="0.1266"/>
                  <dgm:constr type="t" for="ch" forName="ParentAccent2" refType="h" fact="0.4506"/>
                  <dgm:constr type="w" for="ch" forName="ParentAccent2" refType="w" fact="0.0469"/>
                  <dgm:constr type="h" for="ch" forName="ParentAccent2" refType="h" fact="0.0988"/>
                  <dgm:constr type="r" for="ch" forName="ParentAccent3" refType="w" fact="0.2063"/>
                  <dgm:constr type="t" for="ch" forName="ParentAccent3" refType="h" fact="0.4506"/>
                  <dgm:constr type="w" for="ch" forName="ParentAccent3" refType="w" fact="0.0469"/>
                  <dgm:constr type="h" for="ch" forName="ParentAccent3" refType="h" fact="0.0988"/>
                  <dgm:constr type="r" for="ch" forName="ParentAccent4" refType="w" fact="0.286"/>
                  <dgm:constr type="t" for="ch" forName="ParentAccent4" refType="h" fact="0.4506"/>
                  <dgm:constr type="w" for="ch" forName="ParentAccent4" refType="w" fact="0.0469"/>
                  <dgm:constr type="h" for="ch" forName="ParentAccent4" refType="h" fact="0.0988"/>
                  <dgm:constr type="r" for="ch" forName="ParentAccent5" refType="w" fact="0.3657"/>
                  <dgm:constr type="t" for="ch" forName="ParentAccent5" refType="h" fact="0.4506"/>
                  <dgm:constr type="w" for="ch" forName="ParentAccent5" refType="w" fact="0.0469"/>
                  <dgm:constr type="h" for="ch" forName="ParentAccent5" refType="h" fact="0.0988"/>
                  <dgm:constr type="r" for="ch" forName="ParentAccent6" refType="w" fact="0.4924"/>
                  <dgm:constr type="t" for="ch" forName="ParentAccent6" refType="h" fact="0.4012"/>
                  <dgm:constr type="w" for="ch" forName="ParentAccent6" refType="w" fact="0.0939"/>
                  <dgm:constr type="h" for="ch" forName="ParentAccent6" refType="h" fact="0.1976"/>
                  <dgm:constr type="r" for="ch" forName="ParentAccent7" refType="w" fact="0.1234"/>
                  <dgm:constr type="t" for="ch" forName="ParentAccent7" refType="h" fact="0.2465"/>
                  <dgm:constr type="w" for="ch" forName="ParentAccent7" refType="w" fact="0.0469"/>
                  <dgm:constr type="h" for="ch" forName="ParentAccent7" refType="h" fact="0.0988"/>
                  <dgm:constr type="r" for="ch" forName="ParentAccent8" refType="w" fact="0.1234"/>
                  <dgm:constr type="t" for="ch" forName="ParentAccent8" refType="h" fact="0.6562"/>
                  <dgm:constr type="w" for="ch" forName="ParentAccent8" refType="w" fact="0.0469"/>
                  <dgm:constr type="h" for="ch" forName="ParentAccent8" refType="h" fact="0.0988"/>
                  <dgm:constr type="r" for="ch" forName="ParentAccent9" refType="w" fact="0.0815"/>
                  <dgm:constr type="t" for="ch" forName="ParentAccent9" refType="h" fact="0.3353"/>
                  <dgm:constr type="w" for="ch" forName="ParentAccent9" refType="w" fact="0.0469"/>
                  <dgm:constr type="h" for="ch" forName="ParentAccent9" refType="h" fact="0.0988"/>
                  <dgm:constr type="r" for="ch" forName="ParentAccent10" refType="w" fact="0.0787"/>
                  <dgm:constr type="t" for="ch" forName="ParentAccent10" refType="h" fact="0.5679"/>
                  <dgm:constr type="w" for="ch" forName="ParentAccent10" refType="w" fact="0.0469"/>
                  <dgm:constr type="h" for="ch" forName="ParentAccent10" refType="h" fact="0.0988"/>
                </dgm:constrLst>
              </dgm:if>
              <dgm:if name="Name16" axis="ch" ptType="node" func="cnt" op="equ" val="1">
                <dgm:alg type="composite">
                  <dgm:param type="ar" val="3.4411"/>
                </dgm:alg>
                <dgm:constrLst>
                  <dgm:constr type="primFontSz" for="des" forName="Child1" val="65"/>
                  <dgm:constr type="primFontSz" for="des" forName="Child1" refType="primFontSz" refFor="des" refForName="Parent" op="lte"/>
                  <dgm:constr type="r" for="ch" forName="Child1Accent1" refType="w" fact="0.716"/>
                  <dgm:constr type="t" for="ch" forName="Child1Accent1" refType="h" fact="0.4012"/>
                  <dgm:constr type="w" for="ch" forName="Child1Accent1" refType="w" fact="0.0574"/>
                  <dgm:constr type="h" for="ch" forName="Child1Accent1" refType="h" fact="0.1976"/>
                  <dgm:constr type="r" for="ch" forName="Child1Accent2" refType="w" fact="0.7728"/>
                  <dgm:constr type="t" for="ch" forName="Child1Accent2" refType="h" fact="0.4506"/>
                  <dgm:constr type="w" for="ch" forName="Child1Accent2" refType="w" fact="0.0287"/>
                  <dgm:constr type="h" for="ch" forName="Child1Accent2" refType="h" fact="0.0988"/>
                  <dgm:constr type="r" for="ch" forName="Child1Accent3" refType="w" fact="0.8295"/>
                  <dgm:constr type="t" for="ch" forName="Child1Accent3" refType="h" fact="0.4506"/>
                  <dgm:constr type="w" for="ch" forName="Child1Accent3" refType="w" fact="0.0287"/>
                  <dgm:constr type="h" for="ch" forName="Child1Accent3" refType="h" fact="0.0988"/>
                  <dgm:constr type="r" for="ch" forName="Child1Accent4" refType="w" fact="0.8863"/>
                  <dgm:constr type="t" for="ch" forName="Child1Accent4" refType="h" fact="0.4506"/>
                  <dgm:constr type="w" for="ch" forName="Child1Accent4" refType="w" fact="0.0287"/>
                  <dgm:constr type="h" for="ch" forName="Child1Accent4" refType="h" fact="0.0988"/>
                  <dgm:constr type="r" for="ch" forName="Child1Accent5" refType="w" fact="0.943"/>
                  <dgm:constr type="t" for="ch" forName="Child1Accent5" refType="h" fact="0.4506"/>
                  <dgm:constr type="w" for="ch" forName="Child1Accent5" refType="w" fact="0.0287"/>
                  <dgm:constr type="h" for="ch" forName="Child1Accent5" refType="h" fact="0.0988"/>
                  <dgm:constr type="r" for="ch" forName="Child1Accent6" refType="w" fact="0.9998"/>
                  <dgm:constr type="t" for="ch" forName="Child1Accent6" refType="h" fact="0.4506"/>
                  <dgm:constr type="w" for="ch" forName="Child1Accent6" refType="w" fact="0.0287"/>
                  <dgm:constr type="h" for="ch" forName="Child1Accent6" refType="h" fact="0.0988"/>
                  <dgm:constr type="l" for="ch" forName="Child1Accent7" refType="w" fact="0"/>
                  <dgm:constr type="t" for="ch" forName="Child1Accent7" refType="h" fact="0"/>
                  <dgm:constr type="w" for="ch" forName="Child1Accent7" refType="w" fact="0"/>
                  <dgm:constr type="h" for="ch" forName="Child1Accent7" refType="h" fact="0"/>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r" for="ch" forName="ParentAccent1" refType="w" fact="0.0287"/>
                  <dgm:constr type="t" for="ch" forName="ParentAccent1" refType="h" fact="0.4506"/>
                  <dgm:constr type="w" for="ch" forName="ParentAccent1" refType="w" fact="0.0287"/>
                  <dgm:constr type="h" for="ch" forName="ParentAccent1" refType="h" fact="0.0988"/>
                  <dgm:constr type="r" for="ch" forName="ParentAccent2" refType="w" fact="0.0813"/>
                  <dgm:constr type="t" for="ch" forName="ParentAccent2" refType="h" fact="0.4506"/>
                  <dgm:constr type="w" for="ch" forName="ParentAccent2" refType="w" fact="0.0287"/>
                  <dgm:constr type="h" for="ch" forName="ParentAccent2" refType="h" fact="0.0988"/>
                  <dgm:constr type="r" for="ch" forName="ParentAccent3" refType="w" fact="0.1339"/>
                  <dgm:constr type="t" for="ch" forName="ParentAccent3" refType="h" fact="0.4506"/>
                  <dgm:constr type="w" for="ch" forName="ParentAccent3" refType="w" fact="0.0287"/>
                  <dgm:constr type="h" for="ch" forName="ParentAccent3" refType="h" fact="0.0988"/>
                  <dgm:constr type="r" for="ch" forName="ParentAccent4" refType="w" fact="0.1864"/>
                  <dgm:constr type="t" for="ch" forName="ParentAccent4" refType="h" fact="0.4506"/>
                  <dgm:constr type="w" for="ch" forName="ParentAccent4" refType="w" fact="0.0287"/>
                  <dgm:constr type="h" for="ch" forName="ParentAccent4" refType="h" fact="0.0988"/>
                  <dgm:constr type="r" for="ch" forName="ParentAccent5" refType="w" fact="0.239"/>
                  <dgm:constr type="t" for="ch" forName="ParentAccent5" refType="h" fact="0.4506"/>
                  <dgm:constr type="w" for="ch" forName="ParentAccent5" refType="w" fact="0.0287"/>
                  <dgm:constr type="h" for="ch" forName="ParentAccent5" refType="h" fact="0.0988"/>
                  <dgm:constr type="r" for="ch" forName="ParentAccent6" refType="w" fact="0.3203"/>
                  <dgm:constr type="t" for="ch" forName="ParentAccent6" refType="h" fact="0.4012"/>
                  <dgm:constr type="w" for="ch" forName="ParentAccent6" refType="w" fact="0.0574"/>
                  <dgm:constr type="h" for="ch" forName="ParentAccent6" refType="h" fact="0.1976"/>
                  <dgm:constr type="r" for="ch" forName="ParentAccent7" refType="w" fact="0.0755"/>
                  <dgm:constr type="t" for="ch" forName="ParentAccent7" refType="h" fact="0.2465"/>
                  <dgm:constr type="w" for="ch" forName="ParentAccent7" refType="w" fact="0.0287"/>
                  <dgm:constr type="h" for="ch" forName="ParentAccent7" refType="h" fact="0.0988"/>
                  <dgm:constr type="r" for="ch" forName="ParentAccent8" refType="w" fact="0.0755"/>
                  <dgm:constr type="t" for="ch" forName="ParentAccent8" refType="h" fact="0.6562"/>
                  <dgm:constr type="w" for="ch" forName="ParentAccent8" refType="w" fact="0.0287"/>
                  <dgm:constr type="h" for="ch" forName="ParentAccent8" refType="h" fact="0.0988"/>
                  <dgm:constr type="r" for="ch" forName="ParentAccent9" refType="w" fact="0.0499"/>
                  <dgm:constr type="t" for="ch" forName="ParentAccent9" refType="h" fact="0.3353"/>
                  <dgm:constr type="w" for="ch" forName="ParentAccent9" refType="w" fact="0.0287"/>
                  <dgm:constr type="h" for="ch" forName="ParentAccent9" refType="h" fact="0.0988"/>
                  <dgm:constr type="r" for="ch" forName="ParentAccent10" refType="w" fact="0.0482"/>
                  <dgm:constr type="t" for="ch" forName="ParentAccent10" refType="h" fact="0.5679"/>
                  <dgm:constr type="w" for="ch" forName="ParentAccent10" refType="w" fact="0.0287"/>
                  <dgm:constr type="h" for="ch" forName="ParentAccent10" refType="h" fact="0.0988"/>
                  <dgm:constr type="r" for="ch" forName="Child1" refType="w"/>
                  <dgm:constr type="t" for="ch" forName="Child1" refType="h" fact="0.1978"/>
                  <dgm:constr type="w" for="ch" forName="Child1" refType="w" fact="0.2544"/>
                  <dgm:constr type="h" for="ch" forName="Child1" refType="h" fact="0.2541"/>
                  <dgm:constr type="r" for="ch" forName="Parent" refType="w" fact="0.6347"/>
                  <dgm:constr type="t" for="ch" forName="Parent" refType="h" fact="0"/>
                  <dgm:constr type="w" for="ch" forName="Parent" refType="w" fact="0.2906"/>
                  <dgm:constr type="h" for="ch" forName="Parent" refType="h"/>
                </dgm:constrLst>
              </dgm:if>
              <dgm:if name="Name17" axis="ch" ptType="node" func="cnt" op="equ" val="2">
                <dgm:alg type="composite">
                  <dgm:param type="ar" val="2.1185"/>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Child1Accent1" refType="w" fact="0.6564"/>
                  <dgm:constr type="t" for="ch" forName="Child1Accent1" refType="h" fact="0.2211"/>
                  <dgm:constr type="w" for="ch" forName="Child1Accent1" refType="w" fact="0.0574"/>
                  <dgm:constr type="h" for="ch" forName="Child1Accent1" refType="h" fact="0.1217"/>
                  <dgm:constr type="r" for="ch" forName="Child1Accent2" refType="w" fact="0.6932"/>
                  <dgm:constr type="t" for="ch" forName="Child1Accent2" refType="h" fact="0.1569"/>
                  <dgm:constr type="w" for="ch" forName="Child1Accent2" refType="w" fact="0.0287"/>
                  <dgm:constr type="h" for="ch" forName="Child1Accent2" refType="h" fact="0.0608"/>
                  <dgm:constr type="r" for="ch" forName="Child1Accent3" refType="w" fact="0.7545"/>
                  <dgm:constr type="t" for="ch" forName="Child1Accent3" refType="h" fact="0.1569"/>
                  <dgm:constr type="w" for="ch" forName="Child1Accent3" refType="w" fact="0.0287"/>
                  <dgm:constr type="h" for="ch" forName="Child1Accent3" refType="h" fact="0.0608"/>
                  <dgm:constr type="r" for="ch" forName="Child1Accent4" refType="w" fact="0.8158"/>
                  <dgm:constr type="t" for="ch" forName="Child1Accent4" refType="h" fact="0.1569"/>
                  <dgm:constr type="w" for="ch" forName="Child1Accent4" refType="w" fact="0.0287"/>
                  <dgm:constr type="h" for="ch" forName="Child1Accent4" refType="h" fact="0.0608"/>
                  <dgm:constr type="r" for="ch" forName="Child1Accent5" refType="w" fact="0.8771"/>
                  <dgm:constr type="t" for="ch" forName="Child1Accent5" refType="h" fact="0.1569"/>
                  <dgm:constr type="w" for="ch" forName="Child1Accent5" refType="w" fact="0.0287"/>
                  <dgm:constr type="h" for="ch" forName="Child1Accent5" refType="h" fact="0.0608"/>
                  <dgm:constr type="r" for="ch" forName="Child1Accent6" refType="w" fact="0.9385"/>
                  <dgm:constr type="t" for="ch" forName="Child1Accent6" refType="h" fact="0.1569"/>
                  <dgm:constr type="w" for="ch" forName="Child1Accent6" refType="w" fact="0.0287"/>
                  <dgm:constr type="h" for="ch" forName="Child1Accent6" refType="h" fact="0.0608"/>
                  <dgm:constr type="r" for="ch" forName="Child1Accent7" refType="w" fact="0.9998"/>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r" for="ch" forName="Child2Accent1" refType="w" fact="0.6564"/>
                  <dgm:constr type="t" for="ch" forName="Child2Accent1" refType="h" fact="0.8153"/>
                  <dgm:constr type="w" for="ch" forName="Child2Accent1" refType="w" fact="0.0574"/>
                  <dgm:constr type="h" for="ch" forName="Child2Accent1" refType="h" fact="0.1217"/>
                  <dgm:constr type="r" for="ch" forName="Child2Accent2" refType="w" fact="0.6932"/>
                  <dgm:constr type="t" for="ch" forName="Child2Accent2" refType="h" fact="0.9392"/>
                  <dgm:constr type="w" for="ch" forName="Child2Accent2" refType="w" fact="0.0287"/>
                  <dgm:constr type="h" for="ch" forName="Child2Accent2" refType="h" fact="0.0608"/>
                  <dgm:constr type="r" for="ch" forName="Child2Accent3" refType="w" fact="0.7545"/>
                  <dgm:constr type="t" for="ch" forName="Child2Accent3" refType="h" fact="0.9392"/>
                  <dgm:constr type="w" for="ch" forName="Child2Accent3" refType="w" fact="0.0287"/>
                  <dgm:constr type="h" for="ch" forName="Child2Accent3" refType="h" fact="0.0608"/>
                  <dgm:constr type="r" for="ch" forName="Child2Accent4" refType="w" fact="0.8158"/>
                  <dgm:constr type="t" for="ch" forName="Child2Accent4" refType="h" fact="0.9392"/>
                  <dgm:constr type="w" for="ch" forName="Child2Accent4" refType="w" fact="0.0287"/>
                  <dgm:constr type="h" for="ch" forName="Child2Accent4" refType="h" fact="0.0608"/>
                  <dgm:constr type="r" for="ch" forName="Child2Accent5" refType="w" fact="0.8771"/>
                  <dgm:constr type="t" for="ch" forName="Child2Accent5" refType="h" fact="0.9392"/>
                  <dgm:constr type="w" for="ch" forName="Child2Accent5" refType="w" fact="0.0287"/>
                  <dgm:constr type="h" for="ch" forName="Child2Accent5" refType="h" fact="0.0608"/>
                  <dgm:constr type="r" for="ch" forName="Child2Accent6" refType="w" fact="0.9385"/>
                  <dgm:constr type="t" for="ch" forName="Child2Accent6" refType="h" fact="0.9392"/>
                  <dgm:constr type="w" for="ch" forName="Child2Accent6" refType="w" fact="0.0287"/>
                  <dgm:constr type="h" for="ch" forName="Child2Accent6" refType="h" fact="0.0608"/>
                  <dgm:constr type="r" for="ch" forName="Child2Accent7" refType="w" fact="0.9998"/>
                  <dgm:constr type="t" for="ch" forName="Child2Accent7" refType="h" fact="0.9392"/>
                  <dgm:constr type="w" for="ch" forName="Child2Accent7" refType="w" fact="0.0287"/>
                  <dgm:constr type="h" for="ch" forName="Child2Accent7" refType="h" fact="0.0608"/>
                  <dgm:constr type="r" for="ch" forName="ParentAccent1" refType="w" fact="0.0287"/>
                  <dgm:constr type="t" for="ch" forName="ParentAccent1" refType="h" fact="0.5511"/>
                  <dgm:constr type="w" for="ch" forName="ParentAccent1" refType="w" fact="0.0287"/>
                  <dgm:constr type="h" for="ch" forName="ParentAccent1" refType="h" fact="0.0608"/>
                  <dgm:constr type="r" for="ch" forName="ParentAccent2" refType="w" fact="0.0813"/>
                  <dgm:constr type="t" for="ch" forName="ParentAccent2" refType="h" fact="0.5511"/>
                  <dgm:constr type="w" for="ch" forName="ParentAccent2" refType="w" fact="0.0287"/>
                  <dgm:constr type="h" for="ch" forName="ParentAccent2" refType="h" fact="0.0608"/>
                  <dgm:constr type="r" for="ch" forName="ParentAccent3" refType="w" fact="0.1339"/>
                  <dgm:constr type="t" for="ch" forName="ParentAccent3" refType="h" fact="0.5511"/>
                  <dgm:constr type="w" for="ch" forName="ParentAccent3" refType="w" fact="0.0287"/>
                  <dgm:constr type="h" for="ch" forName="ParentAccent3" refType="h" fact="0.0608"/>
                  <dgm:constr type="r" for="ch" forName="ParentAccent4" refType="w" fact="0.1864"/>
                  <dgm:constr type="t" for="ch" forName="ParentAccent4" refType="h" fact="0.5511"/>
                  <dgm:constr type="w" for="ch" forName="ParentAccent4" refType="w" fact="0.0287"/>
                  <dgm:constr type="h" for="ch" forName="ParentAccent4" refType="h" fact="0.0608"/>
                  <dgm:constr type="r" for="ch" forName="ParentAccent5" refType="w" fact="0.239"/>
                  <dgm:constr type="t" for="ch" forName="ParentAccent5" refType="h" fact="0.5511"/>
                  <dgm:constr type="w" for="ch" forName="ParentAccent5" refType="w" fact="0.0287"/>
                  <dgm:constr type="h" for="ch" forName="ParentAccent5" refType="h" fact="0.0608"/>
                  <dgm:constr type="r" for="ch" forName="ParentAccent6" refType="w" fact="0.3203"/>
                  <dgm:constr type="t" for="ch" forName="ParentAccent6" refType="h" fact="0.5207"/>
                  <dgm:constr type="w" for="ch" forName="ParentAccent6" refType="w" fact="0.0574"/>
                  <dgm:constr type="h" for="ch" forName="ParentAccent6" refType="h" fact="0.1217"/>
                  <dgm:constr type="r" for="ch" forName="ParentAccent7" refType="w" fact="0.0755"/>
                  <dgm:constr type="t" for="ch" forName="ParentAccent7" refType="h" fact="0.4255"/>
                  <dgm:constr type="w" for="ch" forName="ParentAccent7" refType="w" fact="0.0287"/>
                  <dgm:constr type="h" for="ch" forName="ParentAccent7" refType="h" fact="0.0608"/>
                  <dgm:constr type="r" for="ch" forName="ParentAccent8" refType="w" fact="0.0755"/>
                  <dgm:constr type="t" for="ch" forName="ParentAccent8" refType="h" fact="0.6776"/>
                  <dgm:constr type="w" for="ch" forName="ParentAccent8" refType="w" fact="0.0287"/>
                  <dgm:constr type="h" for="ch" forName="ParentAccent8" refType="h" fact="0.0608"/>
                  <dgm:constr type="r" for="ch" forName="ParentAccent9" refType="w" fact="0.0499"/>
                  <dgm:constr type="t" for="ch" forName="ParentAccent9" refType="h" fact="0.4801"/>
                  <dgm:constr type="w" for="ch" forName="ParentAccent9" refType="w" fact="0.0287"/>
                  <dgm:constr type="h" for="ch" forName="ParentAccent9" refType="h" fact="0.0608"/>
                  <dgm:constr type="r" for="ch" forName="ParentAccent10" refType="w" fact="0.0482"/>
                  <dgm:constr type="t" for="ch" forName="ParentAccent10" refType="h" fact="0.6233"/>
                  <dgm:constr type="w" for="ch" forName="ParentAccent10" refType="w" fact="0.0287"/>
                  <dgm:constr type="h" for="ch" forName="ParentAccent10" refType="h" fact="0.0608"/>
                  <dgm:constr type="r" for="ch" forName="Child2" refType="w"/>
                  <dgm:constr type="t" for="ch" forName="Child2" refType="h" fact="0.7822"/>
                  <dgm:constr type="w" for="ch" forName="Child2" refType="w" fact="0.3364"/>
                  <dgm:constr type="h" for="ch" forName="Child2" refType="h" fact="0.1564"/>
                  <dgm:constr type="r" for="ch" forName="Child1" refType="w"/>
                  <dgm:constr type="t" for="ch" forName="Child1" refType="h" fact="0"/>
                  <dgm:constr type="w" for="ch" forName="Child1" refType="w" fact="0.3364"/>
                  <dgm:constr type="h" for="ch" forName="Child1" refType="h" fact="0.1564"/>
                  <dgm:constr type="r" for="ch" forName="Parent" refType="w" fact="0.6347"/>
                  <dgm:constr type="t" for="ch" forName="Parent" refType="h" fact="0.2737"/>
                  <dgm:constr type="w" for="ch" forName="Parent" refType="w" fact="0.2906"/>
                  <dgm:constr type="h" for="ch" forName="Parent" refType="h" fact="0.6157"/>
                </dgm:constrLst>
              </dgm:if>
              <dgm:if name="Name18" axis="ch" ptType="node" func="cnt" op="equ" val="3">
                <dgm:alg type="composite">
                  <dgm:param type="ar" val="2.1185"/>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Child1Accent1" refType="w" fact="0.6564"/>
                  <dgm:constr type="t" for="ch" forName="Child1Accent1" refType="h" fact="0.2211"/>
                  <dgm:constr type="w" for="ch" forName="Child1Accent1" refType="w" fact="0.0574"/>
                  <dgm:constr type="h" for="ch" forName="Child1Accent1" refType="h" fact="0.1217"/>
                  <dgm:constr type="r" for="ch" forName="Child1Accent2" refType="w" fact="0.6932"/>
                  <dgm:constr type="t" for="ch" forName="Child1Accent2" refType="h" fact="0.1569"/>
                  <dgm:constr type="w" for="ch" forName="Child1Accent2" refType="w" fact="0.0287"/>
                  <dgm:constr type="h" for="ch" forName="Child1Accent2" refType="h" fact="0.0608"/>
                  <dgm:constr type="r" for="ch" forName="Child1Accent3" refType="w" fact="0.7545"/>
                  <dgm:constr type="t" for="ch" forName="Child1Accent3" refType="h" fact="0.1569"/>
                  <dgm:constr type="w" for="ch" forName="Child1Accent3" refType="w" fact="0.0287"/>
                  <dgm:constr type="h" for="ch" forName="Child1Accent3" refType="h" fact="0.0608"/>
                  <dgm:constr type="r" for="ch" forName="Child1Accent4" refType="w" fact="0.8158"/>
                  <dgm:constr type="t" for="ch" forName="Child1Accent4" refType="h" fact="0.1569"/>
                  <dgm:constr type="w" for="ch" forName="Child1Accent4" refType="w" fact="0.0287"/>
                  <dgm:constr type="h" for="ch" forName="Child1Accent4" refType="h" fact="0.0608"/>
                  <dgm:constr type="r" for="ch" forName="Child1Accent5" refType="w" fact="0.8771"/>
                  <dgm:constr type="t" for="ch" forName="Child1Accent5" refType="h" fact="0.1569"/>
                  <dgm:constr type="w" for="ch" forName="Child1Accent5" refType="w" fact="0.0287"/>
                  <dgm:constr type="h" for="ch" forName="Child1Accent5" refType="h" fact="0.0608"/>
                  <dgm:constr type="r" for="ch" forName="Child1Accent6" refType="w" fact="0.9385"/>
                  <dgm:constr type="t" for="ch" forName="Child1Accent6" refType="h" fact="0.1569"/>
                  <dgm:constr type="w" for="ch" forName="Child1Accent6" refType="w" fact="0.0287"/>
                  <dgm:constr type="h" for="ch" forName="Child1Accent6" refType="h" fact="0.0608"/>
                  <dgm:constr type="r" for="ch" forName="Child1Accent7" refType="w" fact="0.9998"/>
                  <dgm:constr type="t" for="ch" forName="Child1Accent7" refType="h" fact="0.1569"/>
                  <dgm:constr type="w" for="ch" forName="Child1Accent7" refType="w" fact="0.0287"/>
                  <dgm:constr type="h" for="ch" forName="Child1Accent7" refType="h" fact="0.0608"/>
                  <dgm:constr type="r" for="ch" forName="Child1Accent8" refType="w" fact="0"/>
                  <dgm:constr type="t" for="ch" forName="Child1Accent8" refType="h" fact="0"/>
                  <dgm:constr type="w" for="ch" forName="Child1Accent8" refType="w" fact="0"/>
                  <dgm:constr type="h" for="ch" forName="Child1Accent8" refType="h" fact="0"/>
                  <dgm:constr type="r" for="ch" forName="Child1Accent9" refType="w" fact="0"/>
                  <dgm:constr type="t" for="ch" forName="Child1Accent9" refType="h" fact="0"/>
                  <dgm:constr type="w" for="ch" forName="Child1Accent9" refType="w" fact="0"/>
                  <dgm:constr type="h" for="ch" forName="Child1Accent9" refType="h" fact="0"/>
                  <dgm:constr type="r" for="ch" forName="Child2Accent1" refType="w" fact="0.716"/>
                  <dgm:constr type="t" for="ch" forName="Child2Accent1" refType="h" fact="0.5207"/>
                  <dgm:constr type="w" for="ch" forName="Child2Accent1" refType="w" fact="0.0574"/>
                  <dgm:constr type="h" for="ch" forName="Child2Accent1" refType="h" fact="0.1217"/>
                  <dgm:constr type="r" for="ch" forName="Child2Accent2" refType="w" fact="0.7728"/>
                  <dgm:constr type="t" for="ch" forName="Child2Accent2" refType="h" fact="0.5511"/>
                  <dgm:constr type="w" for="ch" forName="Child2Accent2" refType="w" fact="0.0287"/>
                  <dgm:constr type="h" for="ch" forName="Child2Accent2" refType="h" fact="0.0608"/>
                  <dgm:constr type="r" for="ch" forName="Child2Accent3" refType="w" fact="0.8295"/>
                  <dgm:constr type="t" for="ch" forName="Child2Accent3" refType="h" fact="0.5511"/>
                  <dgm:constr type="w" for="ch" forName="Child2Accent3" refType="w" fact="0.0287"/>
                  <dgm:constr type="h" for="ch" forName="Child2Accent3" refType="h" fact="0.0608"/>
                  <dgm:constr type="r" for="ch" forName="Child2Accent4" refType="w" fact="0.8863"/>
                  <dgm:constr type="t" for="ch" forName="Child2Accent4" refType="h" fact="0.5511"/>
                  <dgm:constr type="w" for="ch" forName="Child2Accent4" refType="w" fact="0.0287"/>
                  <dgm:constr type="h" for="ch" forName="Child2Accent4" refType="h" fact="0.0608"/>
                  <dgm:constr type="r" for="ch" forName="Child2Accent5" refType="w" fact="0.943"/>
                  <dgm:constr type="t" for="ch" forName="Child2Accent5" refType="h" fact="0.5511"/>
                  <dgm:constr type="w" for="ch" forName="Child2Accent5" refType="w" fact="0.0287"/>
                  <dgm:constr type="h" for="ch" forName="Child2Accent5" refType="h" fact="0.0608"/>
                  <dgm:constr type="r" for="ch" forName="Child2Accent6" refType="w" fact="0.9998"/>
                  <dgm:constr type="t" for="ch" forName="Child2Accent6" refType="h" fact="0.5511"/>
                  <dgm:constr type="w" for="ch" forName="Child2Accent6" refType="w" fact="0.0287"/>
                  <dgm:constr type="h" for="ch" forName="Child2Accent6" refType="h" fact="0.0608"/>
                  <dgm:constr type="r" for="ch" forName="Child2Accent7" refType="w" fact="0"/>
                  <dgm:constr type="t" for="ch" forName="Child2Accent7" refType="h" fact="0"/>
                  <dgm:constr type="w" for="ch" forName="Child2Accent7" refType="w" fact="0"/>
                  <dgm:constr type="h" for="ch" forName="Child2Accent7" refType="h" fact="0"/>
                  <dgm:constr type="r" for="ch" forName="Child3Accent1" refType="w" fact="0.6564"/>
                  <dgm:constr type="t" for="ch" forName="Child3Accent1" refType="h" fact="0.8153"/>
                  <dgm:constr type="w" for="ch" forName="Child3Accent1" refType="w" fact="0.0574"/>
                  <dgm:constr type="h" for="ch" forName="Child3Accent1" refType="h" fact="0.1217"/>
                  <dgm:constr type="r" for="ch" forName="Child3Accent2" refType="w" fact="0.6932"/>
                  <dgm:constr type="t" for="ch" forName="Child3Accent2" refType="h" fact="0.9392"/>
                  <dgm:constr type="w" for="ch" forName="Child3Accent2" refType="w" fact="0.0287"/>
                  <dgm:constr type="h" for="ch" forName="Child3Accent2" refType="h" fact="0.0608"/>
                  <dgm:constr type="r" for="ch" forName="Child3Accent3" refType="w" fact="0.7545"/>
                  <dgm:constr type="t" for="ch" forName="Child3Accent3" refType="h" fact="0.9392"/>
                  <dgm:constr type="w" for="ch" forName="Child3Accent3" refType="w" fact="0.0287"/>
                  <dgm:constr type="h" for="ch" forName="Child3Accent3" refType="h" fact="0.0608"/>
                  <dgm:constr type="r" for="ch" forName="Child3Accent4" refType="w" fact="0.8158"/>
                  <dgm:constr type="t" for="ch" forName="Child3Accent4" refType="h" fact="0.9392"/>
                  <dgm:constr type="w" for="ch" forName="Child3Accent4" refType="w" fact="0.0287"/>
                  <dgm:constr type="h" for="ch" forName="Child3Accent4" refType="h" fact="0.0608"/>
                  <dgm:constr type="r" for="ch" forName="Child3Accent5" refType="w" fact="0.8771"/>
                  <dgm:constr type="t" for="ch" forName="Child3Accent5" refType="h" fact="0.9392"/>
                  <dgm:constr type="w" for="ch" forName="Child3Accent5" refType="w" fact="0.0287"/>
                  <dgm:constr type="h" for="ch" forName="Child3Accent5" refType="h" fact="0.0608"/>
                  <dgm:constr type="r" for="ch" forName="Child3Accent6" refType="w" fact="0.9385"/>
                  <dgm:constr type="t" for="ch" forName="Child3Accent6" refType="h" fact="0.9392"/>
                  <dgm:constr type="w" for="ch" forName="Child3Accent6" refType="w" fact="0.0287"/>
                  <dgm:constr type="h" for="ch" forName="Child3Accent6" refType="h" fact="0.0608"/>
                  <dgm:constr type="r" for="ch" forName="Child3Accent7" refType="w" fact="0.9998"/>
                  <dgm:constr type="t" for="ch" forName="Child3Accent7" refType="h" fact="0.9392"/>
                  <dgm:constr type="w" for="ch" forName="Child3Accent7" refType="w" fact="0.0287"/>
                  <dgm:constr type="h" for="ch" forName="Child3Accent7" refType="h" fact="0.0608"/>
                  <dgm:constr type="r" for="ch" forName="ParentAccent1" refType="w" fact="0.0287"/>
                  <dgm:constr type="t" for="ch" forName="ParentAccent1" refType="h" fact="0.5511"/>
                  <dgm:constr type="w" for="ch" forName="ParentAccent1" refType="w" fact="0.0287"/>
                  <dgm:constr type="h" for="ch" forName="ParentAccent1" refType="h" fact="0.0608"/>
                  <dgm:constr type="r" for="ch" forName="ParentAccent2" refType="w" fact="0.0813"/>
                  <dgm:constr type="t" for="ch" forName="ParentAccent2" refType="h" fact="0.5511"/>
                  <dgm:constr type="w" for="ch" forName="ParentAccent2" refType="w" fact="0.0287"/>
                  <dgm:constr type="h" for="ch" forName="ParentAccent2" refType="h" fact="0.0608"/>
                  <dgm:constr type="r" for="ch" forName="ParentAccent3" refType="w" fact="0.1339"/>
                  <dgm:constr type="t" for="ch" forName="ParentAccent3" refType="h" fact="0.5511"/>
                  <dgm:constr type="w" for="ch" forName="ParentAccent3" refType="w" fact="0.0287"/>
                  <dgm:constr type="h" for="ch" forName="ParentAccent3" refType="h" fact="0.0608"/>
                  <dgm:constr type="r" for="ch" forName="ParentAccent4" refType="w" fact="0.1864"/>
                  <dgm:constr type="t" for="ch" forName="ParentAccent4" refType="h" fact="0.5511"/>
                  <dgm:constr type="w" for="ch" forName="ParentAccent4" refType="w" fact="0.0287"/>
                  <dgm:constr type="h" for="ch" forName="ParentAccent4" refType="h" fact="0.0608"/>
                  <dgm:constr type="r" for="ch" forName="ParentAccent5" refType="w" fact="0.239"/>
                  <dgm:constr type="t" for="ch" forName="ParentAccent5" refType="h" fact="0.5511"/>
                  <dgm:constr type="w" for="ch" forName="ParentAccent5" refType="w" fact="0.0287"/>
                  <dgm:constr type="h" for="ch" forName="ParentAccent5" refType="h" fact="0.0608"/>
                  <dgm:constr type="r" for="ch" forName="ParentAccent6" refType="w" fact="0.3203"/>
                  <dgm:constr type="t" for="ch" forName="ParentAccent6" refType="h" fact="0.5207"/>
                  <dgm:constr type="w" for="ch" forName="ParentAccent6" refType="w" fact="0.0574"/>
                  <dgm:constr type="h" for="ch" forName="ParentAccent6" refType="h" fact="0.1217"/>
                  <dgm:constr type="r" for="ch" forName="ParentAccent7" refType="w" fact="0.0755"/>
                  <dgm:constr type="t" for="ch" forName="ParentAccent7" refType="h" fact="0.4255"/>
                  <dgm:constr type="w" for="ch" forName="ParentAccent7" refType="w" fact="0.0287"/>
                  <dgm:constr type="h" for="ch" forName="ParentAccent7" refType="h" fact="0.0608"/>
                  <dgm:constr type="r" for="ch" forName="ParentAccent8" refType="w" fact="0.0755"/>
                  <dgm:constr type="t" for="ch" forName="ParentAccent8" refType="h" fact="0.6776"/>
                  <dgm:constr type="w" for="ch" forName="ParentAccent8" refType="w" fact="0.0287"/>
                  <dgm:constr type="h" for="ch" forName="ParentAccent8" refType="h" fact="0.0608"/>
                  <dgm:constr type="r" for="ch" forName="ParentAccent9" refType="w" fact="0.0499"/>
                  <dgm:constr type="t" for="ch" forName="ParentAccent9" refType="h" fact="0.4801"/>
                  <dgm:constr type="w" for="ch" forName="ParentAccent9" refType="w" fact="0.0287"/>
                  <dgm:constr type="h" for="ch" forName="ParentAccent9" refType="h" fact="0.0608"/>
                  <dgm:constr type="r" for="ch" forName="ParentAccent10" refType="w" fact="0.0482"/>
                  <dgm:constr type="t" for="ch" forName="ParentAccent10" refType="h" fact="0.6233"/>
                  <dgm:constr type="w" for="ch" forName="ParentAccent10" refType="w" fact="0.0287"/>
                  <dgm:constr type="h" for="ch" forName="ParentAccent10" refType="h" fact="0.0608"/>
                  <dgm:constr type="r" for="ch" forName="Child3" refType="w"/>
                  <dgm:constr type="t" for="ch" forName="Child3" refType="h" fact="0.7822"/>
                  <dgm:constr type="w" for="ch" forName="Child3" refType="w" fact="0.3364"/>
                  <dgm:constr type="h" for="ch" forName="Child3" refType="h" fact="0.1564"/>
                  <dgm:constr type="r" for="ch" forName="Child2" refType="w"/>
                  <dgm:constr type="t" for="ch" forName="Child2" refType="h" fact="0.3955"/>
                  <dgm:constr type="w" for="ch" forName="Child2" refType="w" fact="0.2544"/>
                  <dgm:constr type="h" for="ch" forName="Child2" refType="h" fact="0.1564"/>
                  <dgm:constr type="r" for="ch" forName="Child1" refType="w"/>
                  <dgm:constr type="t" for="ch" forName="Child1" refType="h" fact="0"/>
                  <dgm:constr type="w" for="ch" forName="Child1" refType="w" fact="0.3364"/>
                  <dgm:constr type="h" for="ch" forName="Child1" refType="h" fact="0.1564"/>
                  <dgm:constr type="r" for="ch" forName="Parent" refType="w" fact="0.6347"/>
                  <dgm:constr type="t" for="ch" forName="Parent" refType="h" fact="0.2737"/>
                  <dgm:constr type="w" for="ch" forName="Parent" refType="w" fact="0.2906"/>
                  <dgm:constr type="h" for="ch" forName="Parent" refType="h" fact="0.6157"/>
                </dgm:constrLst>
              </dgm:if>
              <dgm:if name="Name19" axis="ch" ptType="node" func="cnt" op="equ" val="4">
                <dgm:alg type="composite">
                  <dgm:param type="ar" val="1.8304"/>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 refType="w" fact="0.6229"/>
                  <dgm:constr type="t" for="ch" forName="Parent" refType="h" fact="0.2946"/>
                  <dgm:constr type="w" for="ch" forName="Parent" refType="w" fact="0.2862"/>
                  <dgm:constr type="h" for="ch" forName="Parent" refType="h" fact="0.5239"/>
                  <dgm:constr type="r" for="ch" forName="Child1Accent1" refType="w" fact="0.6096"/>
                  <dgm:constr type="t" for="ch" forName="Child1Accent1" refType="h" fact="0.2104"/>
                  <dgm:constr type="w" for="ch" forName="Child1Accent1" refType="w" fact="0.0566"/>
                  <dgm:constr type="h" for="ch" forName="Child1Accent1" refType="h" fact="0.1035"/>
                  <dgm:constr type="r" for="ch" forName="Child1Accent3" refType="w" fact="0.6999"/>
                  <dgm:constr type="t" for="ch" forName="Child1Accent3" refType="h" fact="0.128"/>
                  <dgm:constr type="w" for="ch" forName="Child1Accent3" refType="w" fact="0.0283"/>
                  <dgm:constr type="h" for="ch" forName="Child1Accent3" refType="h" fact="0.0518"/>
                  <dgm:constr type="r" for="ch" forName="Child1Accent4" refType="w" fact="0.7582"/>
                  <dgm:constr type="t" for="ch" forName="Child1Accent4" refType="h" fact="0.128"/>
                  <dgm:constr type="w" for="ch" forName="Child1Accent4" refType="w" fact="0.0283"/>
                  <dgm:constr type="h" for="ch" forName="Child1Accent4" refType="h" fact="0.0518"/>
                  <dgm:constr type="r" for="ch" forName="Child1Accent5" refType="w" fact="0.8165"/>
                  <dgm:constr type="t" for="ch" forName="Child1Accent5" refType="h" fact="0.128"/>
                  <dgm:constr type="w" for="ch" forName="Child1Accent5" refType="w" fact="0.0283"/>
                  <dgm:constr type="h" for="ch" forName="Child1Accent5" refType="h" fact="0.0518"/>
                  <dgm:constr type="r" for="ch" forName="Child1Accent6" refType="w" fact="0.8748"/>
                  <dgm:constr type="t" for="ch" forName="Child1Accent6" refType="h" fact="0.128"/>
                  <dgm:constr type="w" for="ch" forName="Child1Accent6" refType="w" fact="0.0283"/>
                  <dgm:constr type="h" for="ch" forName="Child1Accent6" refType="h" fact="0.0518"/>
                  <dgm:constr type="r" for="ch" forName="Child3Accent1" refType="w" fact="0.6842"/>
                  <dgm:constr type="t" for="ch" forName="Child3Accent1" refType="h" fact="0.6212"/>
                  <dgm:constr type="w" for="ch" forName="Child3Accent1" refType="w" fact="0.0566"/>
                  <dgm:constr type="h" for="ch" forName="Child3Accent1" refType="h" fact="0.1035"/>
                  <dgm:constr type="r" for="ch" forName="Child3Accent2" refType="w" fact="0.7311"/>
                  <dgm:constr type="t" for="ch" forName="Child3Accent2" refType="h" fact="0.6828"/>
                  <dgm:constr type="w" for="ch" forName="Child3Accent2" refType="w" fact="0.0283"/>
                  <dgm:constr type="h" for="ch" forName="Child3Accent2" refType="h" fact="0.0518"/>
                  <dgm:constr type="r" for="ch" forName="Child3Accent4" refType="w" fact="0.8386"/>
                  <dgm:constr type="t" for="ch" forName="Child3Accent4" refType="h" fact="0.6828"/>
                  <dgm:constr type="w" for="ch" forName="Child3Accent4" refType="w" fact="0.0283"/>
                  <dgm:constr type="h" for="ch" forName="Child3Accent4" refType="h" fact="0.0518"/>
                  <dgm:constr type="r" for="ch" forName="Child3Accent5" refType="w" fact="0.8923"/>
                  <dgm:constr type="t" for="ch" forName="Child3Accent5" refType="h" fact="0.6828"/>
                  <dgm:constr type="w" for="ch" forName="Child3Accent5" refType="w" fact="0.0283"/>
                  <dgm:constr type="h" for="ch" forName="Child3Accent5" refType="h" fact="0.0518"/>
                  <dgm:constr type="r" for="ch" forName="Child1Accent7" refType="w" fact="0.9332"/>
                  <dgm:constr type="t" for="ch" forName="Child1Accent7" refType="h" fact="0.128"/>
                  <dgm:constr type="w" for="ch" forName="Child1Accent7" refType="w" fact="0.0283"/>
                  <dgm:constr type="h" for="ch" forName="Child1Accent7" refType="h" fact="0.0518"/>
                  <dgm:constr type="r" for="ch" forName="Child3Accent6" refType="w" fact="0.9461"/>
                  <dgm:constr type="t" for="ch" forName="Child3Accent6" refType="h" fact="0.6828"/>
                  <dgm:constr type="w" for="ch" forName="Child3Accent6" refType="w" fact="0.0283"/>
                  <dgm:constr type="h" for="ch" forName="Child3Accent6" refType="h" fact="0.0518"/>
                  <dgm:constr type="r" for="ch" forName="Child1Accent8" refType="w" fact="0.9915"/>
                  <dgm:constr type="t" for="ch" forName="Child1Accent8" refType="h" fact="0.128"/>
                  <dgm:constr type="w" for="ch" forName="Child1Accent8" refType="w" fact="0.0283"/>
                  <dgm:constr type="h" for="ch" forName="Child1Accent8" refType="h" fact="0.0518"/>
                  <dgm:constr type="r" for="ch" forName="Child1Accent9" refType="w" fact="0"/>
                  <dgm:constr type="t" for="ch" forName="Child1Accent9" refType="h" fact="0"/>
                  <dgm:constr type="w" for="ch" forName="Child1Accent9" refType="w" fact="0"/>
                  <dgm:constr type="h" for="ch" forName="Child1Accent9" refType="h" fact="0"/>
                  <dgm:constr type="r" for="ch" forName="Child3Accent7" refType="w" fact="0.9998"/>
                  <dgm:constr type="t" for="ch" forName="Child3Accent7" refType="h" fact="0.6828"/>
                  <dgm:constr type="w" for="ch" forName="Child3Accent7" refType="w" fact="0.0283"/>
                  <dgm:constr type="h" for="ch" forName="Child3Accent7" refType="h" fact="0.0518"/>
                  <dgm:constr type="r" for="ch" forName="Child4Accent1" refType="w" fact="0.6096"/>
                  <dgm:constr type="t" for="ch" forName="Child4Accent1" refType="h" fact="0.8"/>
                  <dgm:constr type="w" for="ch" forName="Child4Accent1" refType="w" fact="0.0566"/>
                  <dgm:constr type="h" for="ch" forName="Child4Accent1" refType="h" fact="0.1035"/>
                  <dgm:constr type="r" for="ch" forName="Child4Accent3" refType="w" fact="0.7002"/>
                  <dgm:constr type="t" for="ch" forName="Child4Accent3" refType="h" fact="0.9482"/>
                  <dgm:constr type="w" for="ch" forName="Child4Accent3" refType="w" fact="0.0283"/>
                  <dgm:constr type="h" for="ch" forName="Child4Accent3" refType="h" fact="0.0518"/>
                  <dgm:constr type="r" for="ch" forName="Child4Accent4" refType="w" fact="0.7585"/>
                  <dgm:constr type="t" for="ch" forName="Child4Accent4" refType="h" fact="0.9482"/>
                  <dgm:constr type="w" for="ch" forName="Child4Accent4" refType="w" fact="0.0283"/>
                  <dgm:constr type="h" for="ch" forName="Child4Accent4" refType="h" fact="0.0518"/>
                  <dgm:constr type="r" for="ch" forName="Child4Accent5" refType="w" fact="0.8167"/>
                  <dgm:constr type="t" for="ch" forName="Child4Accent5" refType="h" fact="0.9482"/>
                  <dgm:constr type="w" for="ch" forName="Child4Accent5" refType="w" fact="0.0283"/>
                  <dgm:constr type="h" for="ch" forName="Child4Accent5" refType="h" fact="0.0518"/>
                  <dgm:constr type="r" for="ch" forName="Child4Accent6" refType="w" fact="0.8749"/>
                  <dgm:constr type="t" for="ch" forName="Child4Accent6" refType="h" fact="0.9482"/>
                  <dgm:constr type="w" for="ch" forName="Child4Accent6" refType="w" fact="0.0283"/>
                  <dgm:constr type="h" for="ch" forName="Child4Accent6" refType="h" fact="0.0518"/>
                  <dgm:constr type="r" for="ch" forName="Child4Accent7" refType="w" fact="0.9332"/>
                  <dgm:constr type="t" for="ch" forName="Child4Accent7" refType="h" fact="0.9482"/>
                  <dgm:constr type="w" for="ch" forName="Child4Accent7" refType="w" fact="0.0283"/>
                  <dgm:constr type="h" for="ch" forName="Child4Accent7" refType="h" fact="0.0518"/>
                  <dgm:constr type="r" for="ch" forName="Child4Accent8" refType="w" fact="0.9914"/>
                  <dgm:constr type="t" for="ch" forName="Child4Accent8" refType="h" fact="0.9482"/>
                  <dgm:constr type="w" for="ch" forName="Child4Accent8" refType="w" fact="0.0283"/>
                  <dgm:constr type="h" for="ch" forName="Child4Accent8" refType="h" fact="0.0518"/>
                  <dgm:constr type="r" for="ch" forName="Child2Accent1" refType="w" fact="0.6842"/>
                  <dgm:constr type="t" for="ch" forName="Child2Accent1" refType="h" fact="0.3725"/>
                  <dgm:constr type="w" for="ch" forName="Child2Accent1" refType="w" fact="0.0566"/>
                  <dgm:constr type="h" for="ch" forName="Child2Accent1" refType="h" fact="0.1035"/>
                  <dgm:constr type="r" for="ch" forName="Child4Accent2" refType="w" fact="0.642"/>
                  <dgm:constr type="t" for="ch" forName="Child4Accent2" refType="h" fact="0.8993"/>
                  <dgm:constr type="w" for="ch" forName="Child4Accent2" refType="w" fact="0.0283"/>
                  <dgm:constr type="h" for="ch" forName="Child4Accent2" refType="h" fact="0.0518"/>
                  <dgm:constr type="r" for="ch" forName="Child1Accent2" refType="w" fact="0.6415"/>
                  <dgm:constr type="t" for="ch" forName="Child1Accent2" refType="h" fact="0.162"/>
                  <dgm:constr type="w" for="ch" forName="Child1Accent2" refType="w" fact="0.0283"/>
                  <dgm:constr type="h" for="ch" forName="Child1Accent2" refType="h" fact="0.0518"/>
                  <dgm:constr type="r" for="ch" forName="Child3Accent3" refType="w" fact="0.7849"/>
                  <dgm:constr type="t" for="ch" forName="Child3Accent3" refType="h" fact="0.6828"/>
                  <dgm:constr type="w" for="ch" forName="Child3Accent3" refType="w" fact="0.0283"/>
                  <dgm:constr type="h" for="ch" forName="Child3Accent3" refType="h" fact="0.0518"/>
                  <dgm:constr type="r" for="ch" forName="Child2Accent2" refType="w" fact="0.7311"/>
                  <dgm:constr type="t" for="ch" forName="Child2Accent2" refType="h" fact="0.3937"/>
                  <dgm:constr type="w" for="ch" forName="Child2Accent2" refType="w" fact="0.0283"/>
                  <dgm:constr type="h" for="ch" forName="Child2Accent2" refType="h" fact="0.0518"/>
                  <dgm:constr type="r" for="ch" forName="Child2Accent4" refType="w" fact="0.8386"/>
                  <dgm:constr type="t" for="ch" forName="Child2Accent4" refType="h" fact="0.3937"/>
                  <dgm:constr type="w" for="ch" forName="Child2Accent4" refType="w" fact="0.0283"/>
                  <dgm:constr type="h" for="ch" forName="Child2Accent4" refType="h" fact="0.0518"/>
                  <dgm:constr type="r" for="ch" forName="Child2Accent5" refType="w" fact="0.8923"/>
                  <dgm:constr type="t" for="ch" forName="Child2Accent5" refType="h" fact="0.3937"/>
                  <dgm:constr type="w" for="ch" forName="Child2Accent5" refType="w" fact="0.0283"/>
                  <dgm:constr type="h" for="ch" forName="Child2Accent5" refType="h" fact="0.0518"/>
                  <dgm:constr type="r" for="ch" forName="Child2Accent6" refType="w" fact="0.9461"/>
                  <dgm:constr type="t" for="ch" forName="Child2Accent6" refType="h" fact="0.3937"/>
                  <dgm:constr type="w" for="ch" forName="Child2Accent6" refType="w" fact="0.0283"/>
                  <dgm:constr type="h" for="ch" forName="Child2Accent6" refType="h" fact="0.0518"/>
                  <dgm:constr type="r" for="ch" forName="Child2Accent7" refType="w" fact="0.9998"/>
                  <dgm:constr type="t" for="ch" forName="Child2Accent7" refType="h" fact="0.3937"/>
                  <dgm:constr type="w" for="ch" forName="Child2Accent7" refType="w" fact="0.0283"/>
                  <dgm:constr type="h" for="ch" forName="Child2Accent7" refType="h" fact="0.0518"/>
                  <dgm:constr type="r" for="ch" forName="Child2Accent3" refType="w" fact="0.7849"/>
                  <dgm:constr type="t" for="ch" forName="Child2Accent3" refType="h" fact="0.3937"/>
                  <dgm:constr type="w" for="ch" forName="Child2Accent3" refType="w" fact="0.0283"/>
                  <dgm:constr type="h" for="ch" forName="Child2Accent3" refType="h" fact="0.0518"/>
                  <dgm:constr type="r" for="ch" forName="ParentAccent1" refType="w" fact="0.0283"/>
                  <dgm:constr type="t" for="ch" forName="ParentAccent1" refType="h" fact="0.5316"/>
                  <dgm:constr type="w" for="ch" forName="ParentAccent1" refType="w" fact="0.0283"/>
                  <dgm:constr type="h" for="ch" forName="ParentAccent1" refType="h" fact="0.0518"/>
                  <dgm:constr type="r" for="ch" forName="ParentAccent2" refType="w" fact="0.0801"/>
                  <dgm:constr type="t" for="ch" forName="ParentAccent2" refType="h" fact="0.5316"/>
                  <dgm:constr type="w" for="ch" forName="ParentAccent2" refType="w" fact="0.0283"/>
                  <dgm:constr type="h" for="ch" forName="ParentAccent2" refType="h" fact="0.0518"/>
                  <dgm:constr type="r" for="ch" forName="ParentAccent3" refType="w" fact="0.1318"/>
                  <dgm:constr type="t" for="ch" forName="ParentAccent3" refType="h" fact="0.5316"/>
                  <dgm:constr type="w" for="ch" forName="ParentAccent3" refType="w" fact="0.0283"/>
                  <dgm:constr type="h" for="ch" forName="ParentAccent3" refType="h" fact="0.0518"/>
                  <dgm:constr type="r" for="ch" forName="ParentAccent4" refType="w" fact="0.1836"/>
                  <dgm:constr type="t" for="ch" forName="ParentAccent4" refType="h" fact="0.5316"/>
                  <dgm:constr type="w" for="ch" forName="ParentAccent4" refType="w" fact="0.0283"/>
                  <dgm:constr type="h" for="ch" forName="ParentAccent4" refType="h" fact="0.0518"/>
                  <dgm:constr type="r" for="ch" forName="ParentAccent5" refType="w" fact="0.2354"/>
                  <dgm:constr type="t" for="ch" forName="ParentAccent5" refType="h" fact="0.5316"/>
                  <dgm:constr type="w" for="ch" forName="ParentAccent5" refType="w" fact="0.0283"/>
                  <dgm:constr type="h" for="ch" forName="ParentAccent5" refType="h" fact="0.0518"/>
                  <dgm:constr type="r" for="ch" forName="ParentAccent6" refType="w" fact="0.3154"/>
                  <dgm:constr type="t" for="ch" forName="ParentAccent6" refType="h" fact="0.5057"/>
                  <dgm:constr type="w" for="ch" forName="ParentAccent6" refType="w" fact="0.0566"/>
                  <dgm:constr type="h" for="ch" forName="ParentAccent6" refType="h" fact="0.1035"/>
                  <dgm:constr type="r" for="ch" forName="ParentAccent7" refType="w" fact="0.0744"/>
                  <dgm:constr type="t" for="ch" forName="ParentAccent7" refType="h" fact="0.4247"/>
                  <dgm:constr type="w" for="ch" forName="ParentAccent7" refType="w" fact="0.0283"/>
                  <dgm:constr type="h" for="ch" forName="ParentAccent7" refType="h" fact="0.0518"/>
                  <dgm:constr type="r" for="ch" forName="ParentAccent8" refType="w" fact="0.0744"/>
                  <dgm:constr type="t" for="ch" forName="ParentAccent8" refType="h" fact="0.6392"/>
                  <dgm:constr type="w" for="ch" forName="ParentAccent8" refType="w" fact="0.0283"/>
                  <dgm:constr type="h" for="ch" forName="ParentAccent8" refType="h" fact="0.0518"/>
                  <dgm:constr type="r" for="ch" forName="ParentAccent9" refType="w" fact="0.0491"/>
                  <dgm:constr type="t" for="ch" forName="ParentAccent9" refType="h" fact="0.4712"/>
                  <dgm:constr type="w" for="ch" forName="ParentAccent9" refType="w" fact="0.0283"/>
                  <dgm:constr type="h" for="ch" forName="ParentAccent9" refType="h" fact="0.0518"/>
                  <dgm:constr type="r" for="ch" forName="ParentAccent10" refType="w" fact="0.0475"/>
                  <dgm:constr type="t" for="ch" forName="ParentAccent10" refType="h" fact="0.593"/>
                  <dgm:constr type="w" for="ch" forName="ParentAccent10" refType="w" fact="0.0283"/>
                  <dgm:constr type="h" for="ch" forName="ParentAccent10" refType="h" fact="0.0518"/>
                  <dgm:constr type="r" for="ch" forName="Child4" refType="w" fact="0.9919"/>
                  <dgm:constr type="t" for="ch" forName="Child4" refType="h" fact="0.8184"/>
                  <dgm:constr type="w" for="ch" forName="Child4" refType="w" fact="0.3192"/>
                  <dgm:constr type="h" for="ch" forName="Child4" refType="h" fact="0.1294"/>
                  <dgm:constr type="r" for="ch" forName="Child3" refType="w"/>
                  <dgm:constr type="t" for="ch" forName="Child3" refType="h" fact="0.5547"/>
                  <dgm:constr type="w" for="ch" forName="Child3" refType="w" fact="0.297"/>
                  <dgm:constr type="h" for="ch" forName="Child3" refType="h" fact="0.1294"/>
                  <dgm:constr type="r" for="ch" forName="Child2" refType="w"/>
                  <dgm:constr type="t" for="ch" forName="Child2" refType="h" fact="0.2662"/>
                  <dgm:constr type="w" for="ch" forName="Child2" refType="w" fact="0.297"/>
                  <dgm:constr type="h" for="ch" forName="Child2" refType="h" fact="0.1294"/>
                  <dgm:constr type="r" for="ch" forName="Child1" refType="w" fact="0.9919"/>
                  <dgm:constr type="t" for="ch" forName="Child1" refType="h" fact="0"/>
                  <dgm:constr type="w" for="ch" forName="Child1" refType="w" fact="0.3192"/>
                  <dgm:constr type="h" for="ch" forName="Child1" refType="h" fact="0.1294"/>
                </dgm:constrLst>
              </dgm:if>
              <dgm:else name="Name20">
                <dgm:alg type="composite">
                  <dgm:param type="ar" val="1.3278"/>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Child2Accent1" refType="w" fact="0.6564"/>
                  <dgm:constr type="t" for="ch" forName="Child2Accent1" refType="h" fact="0.3184"/>
                  <dgm:constr type="w" for="ch" forName="Child2Accent1" refType="w" fact="0.0574"/>
                  <dgm:constr type="h" for="ch" forName="Child2Accent1" refType="h" fact="0.0763"/>
                  <dgm:constr type="r" for="ch" forName="Child2Accent2" refType="w" fact="0.6932"/>
                  <dgm:constr type="t" for="ch" forName="Child2Accent2" refType="h" fact="0.2781"/>
                  <dgm:constr type="w" for="ch" forName="Child2Accent2" refType="w" fact="0.0287"/>
                  <dgm:constr type="h" for="ch" forName="Child2Accent2" refType="h" fact="0.0381"/>
                  <dgm:constr type="r" for="ch" forName="Child2Accent3" refType="w" fact="0.7545"/>
                  <dgm:constr type="t" for="ch" forName="Child2Accent3" refType="h" fact="0.2781"/>
                  <dgm:constr type="w" for="ch" forName="Child2Accent3" refType="w" fact="0.0287"/>
                  <dgm:constr type="h" for="ch" forName="Child2Accent3" refType="h" fact="0.0381"/>
                  <dgm:constr type="r" for="ch" forName="Child2Accent4" refType="w" fact="0.8158"/>
                  <dgm:constr type="t" for="ch" forName="Child2Accent4" refType="h" fact="0.2781"/>
                  <dgm:constr type="w" for="ch" forName="Child2Accent4" refType="w" fact="0.0287"/>
                  <dgm:constr type="h" for="ch" forName="Child2Accent4" refType="h" fact="0.0381"/>
                  <dgm:constr type="r" for="ch" forName="Child2Accent5" refType="w" fact="0.8771"/>
                  <dgm:constr type="t" for="ch" forName="Child2Accent5" refType="h" fact="0.2781"/>
                  <dgm:constr type="w" for="ch" forName="Child2Accent5" refType="w" fact="0.0287"/>
                  <dgm:constr type="h" for="ch" forName="Child2Accent5" refType="h" fact="0.0381"/>
                  <dgm:constr type="r" for="ch" forName="Child2Accent6" refType="w" fact="0.9385"/>
                  <dgm:constr type="t" for="ch" forName="Child2Accent6" refType="h" fact="0.2781"/>
                  <dgm:constr type="w" for="ch" forName="Child2Accent6" refType="w" fact="0.0287"/>
                  <dgm:constr type="h" for="ch" forName="Child2Accent6" refType="h" fact="0.0381"/>
                  <dgm:constr type="r" for="ch" forName="Child2Accent7" refType="w" fact="0.9998"/>
                  <dgm:constr type="t" for="ch" forName="Child2Accent7" refType="h" fact="0.2781"/>
                  <dgm:constr type="w" for="ch" forName="Child2Accent7" refType="w" fact="0.0287"/>
                  <dgm:constr type="h" for="ch" forName="Child2Accent7" refType="h" fact="0.0381"/>
                  <dgm:constr type="r" for="ch" forName="Child3Accent1" refType="w" fact="0.716"/>
                  <dgm:constr type="t" for="ch" forName="Child3Accent1" refType="h" fact="0.5061"/>
                  <dgm:constr type="w" for="ch" forName="Child3Accent1" refType="w" fact="0.0574"/>
                  <dgm:constr type="h" for="ch" forName="Child3Accent1" refType="h" fact="0.0763"/>
                  <dgm:constr type="r" for="ch" forName="Child3Accent2" refType="w" fact="0.7728"/>
                  <dgm:constr type="t" for="ch" forName="Child3Accent2" refType="h" fact="0.5252"/>
                  <dgm:constr type="w" for="ch" forName="Child3Accent2" refType="w" fact="0.0287"/>
                  <dgm:constr type="h" for="ch" forName="Child3Accent2" refType="h" fact="0.0381"/>
                  <dgm:constr type="r" for="ch" forName="Child3Accent3" refType="w" fact="0.8295"/>
                  <dgm:constr type="t" for="ch" forName="Child3Accent3" refType="h" fact="0.5252"/>
                  <dgm:constr type="w" for="ch" forName="Child3Accent3" refType="w" fact="0.0287"/>
                  <dgm:constr type="h" for="ch" forName="Child3Accent3" refType="h" fact="0.0381"/>
                  <dgm:constr type="r" for="ch" forName="Child3Accent4" refType="w" fact="0.8863"/>
                  <dgm:constr type="t" for="ch" forName="Child3Accent4" refType="h" fact="0.5252"/>
                  <dgm:constr type="w" for="ch" forName="Child3Accent4" refType="w" fact="0.0287"/>
                  <dgm:constr type="h" for="ch" forName="Child3Accent4" refType="h" fact="0.0381"/>
                  <dgm:constr type="r" for="ch" forName="Child3Accent5" refType="w" fact="0.943"/>
                  <dgm:constr type="t" for="ch" forName="Child3Accent5" refType="h" fact="0.5252"/>
                  <dgm:constr type="w" for="ch" forName="Child3Accent5" refType="w" fact="0.0287"/>
                  <dgm:constr type="h" for="ch" forName="Child3Accent5" refType="h" fact="0.0381"/>
                  <dgm:constr type="r" for="ch" forName="Child3Accent6" refType="w" fact="0.9998"/>
                  <dgm:constr type="t" for="ch" forName="Child3Accent6" refType="h" fact="0.5252"/>
                  <dgm:constr type="w" for="ch" forName="Child3Accent6" refType="w" fact="0.0287"/>
                  <dgm:constr type="h" for="ch" forName="Child3Accent6" refType="h" fact="0.0381"/>
                  <dgm:constr type="r" for="ch" forName="Child3Accent7" refType="w" fact="0"/>
                  <dgm:constr type="t" for="ch" forName="Child3Accent7" refType="h" fact="0"/>
                  <dgm:constr type="w" for="ch" forName="Child3Accent7" refType="w" fact="0"/>
                  <dgm:constr type="h" for="ch" forName="Child3Accent7" refType="h" fact="0"/>
                  <dgm:constr type="r" for="ch" forName="Child4Accent1" refType="w" fact="0.6564"/>
                  <dgm:constr type="t" for="ch" forName="Child4Accent1" refType="h" fact="0.6908"/>
                  <dgm:constr type="w" for="ch" forName="Child4Accent1" refType="w" fact="0.0574"/>
                  <dgm:constr type="h" for="ch" forName="Child4Accent1" refType="h" fact="0.0763"/>
                  <dgm:constr type="r" for="ch" forName="Child4Accent2" refType="w" fact="0.6932"/>
                  <dgm:constr type="t" for="ch" forName="Child4Accent2" refType="h" fact="0.7684"/>
                  <dgm:constr type="w" for="ch" forName="Child4Accent2" refType="w" fact="0.0287"/>
                  <dgm:constr type="h" for="ch" forName="Child4Accent2" refType="h" fact="0.0381"/>
                  <dgm:constr type="r" for="ch" forName="Child4Accent3" refType="w" fact="0.7545"/>
                  <dgm:constr type="t" for="ch" forName="Child4Accent3" refType="h" fact="0.7684"/>
                  <dgm:constr type="w" for="ch" forName="Child4Accent3" refType="w" fact="0.0287"/>
                  <dgm:constr type="h" for="ch" forName="Child4Accent3" refType="h" fact="0.0381"/>
                  <dgm:constr type="r" for="ch" forName="Child4Accent4" refType="w" fact="0.8158"/>
                  <dgm:constr type="t" for="ch" forName="Child4Accent4" refType="h" fact="0.7684"/>
                  <dgm:constr type="w" for="ch" forName="Child4Accent4" refType="w" fact="0.0287"/>
                  <dgm:constr type="h" for="ch" forName="Child4Accent4" refType="h" fact="0.0381"/>
                  <dgm:constr type="r" for="ch" forName="Child4Accent5" refType="w" fact="0.8771"/>
                  <dgm:constr type="t" for="ch" forName="Child4Accent5" refType="h" fact="0.7684"/>
                  <dgm:constr type="w" for="ch" forName="Child4Accent5" refType="w" fact="0.0287"/>
                  <dgm:constr type="h" for="ch" forName="Child4Accent5" refType="h" fact="0.0381"/>
                  <dgm:constr type="r" for="ch" forName="Child4Accent6" refType="w" fact="0.9385"/>
                  <dgm:constr type="t" for="ch" forName="Child4Accent6" refType="h" fact="0.7684"/>
                  <dgm:constr type="w" for="ch" forName="Child4Accent6" refType="w" fact="0.0287"/>
                  <dgm:constr type="h" for="ch" forName="Child4Accent6" refType="h" fact="0.0381"/>
                  <dgm:constr type="r" for="ch" forName="Child4Accent7" refType="w" fact="0.9998"/>
                  <dgm:constr type="t" for="ch" forName="Child4Accent7" refType="h" fact="0.7684"/>
                  <dgm:constr type="w" for="ch" forName="Child4Accent7" refType="w" fact="0.0287"/>
                  <dgm:constr type="h" for="ch" forName="Child4Accent7" refType="h" fact="0.0381"/>
                  <dgm:constr type="r" for="ch" forName="Child4Accent8" refType="w" fact="0"/>
                  <dgm:constr type="t" for="ch" forName="Child4Accent8" refType="h" fact="0"/>
                  <dgm:constr type="w" for="ch" forName="Child4Accent8" refType="w" fact="0"/>
                  <dgm:constr type="h" for="ch" forName="Child4Accent8" refType="h" fact="0"/>
                  <dgm:constr type="r" for="ch" forName="ParentAccent1" refType="w" fact="0.0287"/>
                  <dgm:constr type="t" for="ch" forName="ParentAccent1" refType="h" fact="0.5252"/>
                  <dgm:constr type="w" for="ch" forName="ParentAccent1" refType="w" fact="0.0287"/>
                  <dgm:constr type="h" for="ch" forName="ParentAccent1" refType="h" fact="0.0381"/>
                  <dgm:constr type="r" for="ch" forName="ParentAccent2" refType="w" fact="0.0813"/>
                  <dgm:constr type="t" for="ch" forName="ParentAccent2" refType="h" fact="0.5252"/>
                  <dgm:constr type="w" for="ch" forName="ParentAccent2" refType="w" fact="0.0287"/>
                  <dgm:constr type="h" for="ch" forName="ParentAccent2" refType="h" fact="0.0381"/>
                  <dgm:constr type="r" for="ch" forName="ParentAccent3" refType="w" fact="0.1339"/>
                  <dgm:constr type="t" for="ch" forName="ParentAccent3" refType="h" fact="0.5252"/>
                  <dgm:constr type="w" for="ch" forName="ParentAccent3" refType="w" fact="0.0287"/>
                  <dgm:constr type="h" for="ch" forName="ParentAccent3" refType="h" fact="0.0381"/>
                  <dgm:constr type="r" for="ch" forName="ParentAccent4" refType="w" fact="0.1864"/>
                  <dgm:constr type="t" for="ch" forName="ParentAccent4" refType="h" fact="0.5252"/>
                  <dgm:constr type="w" for="ch" forName="ParentAccent4" refType="w" fact="0.0287"/>
                  <dgm:constr type="h" for="ch" forName="ParentAccent4" refType="h" fact="0.0381"/>
                  <dgm:constr type="r" for="ch" forName="ParentAccent5" refType="w" fact="0.239"/>
                  <dgm:constr type="t" for="ch" forName="ParentAccent5" refType="h" fact="0.5252"/>
                  <dgm:constr type="w" for="ch" forName="ParentAccent5" refType="w" fact="0.0287"/>
                  <dgm:constr type="h" for="ch" forName="ParentAccent5" refType="h" fact="0.0381"/>
                  <dgm:constr type="r" for="ch" forName="ParentAccent6" refType="w" fact="0.3203"/>
                  <dgm:constr type="t" for="ch" forName="ParentAccent6" refType="h" fact="0.5061"/>
                  <dgm:constr type="w" for="ch" forName="ParentAccent6" refType="w" fact="0.0574"/>
                  <dgm:constr type="h" for="ch" forName="ParentAccent6" refType="h" fact="0.0763"/>
                  <dgm:constr type="r" for="ch" forName="ParentAccent7" refType="w" fact="0.0755"/>
                  <dgm:constr type="t" for="ch" forName="ParentAccent7" refType="h" fact="0.4464"/>
                  <dgm:constr type="w" for="ch" forName="ParentAccent7" refType="w" fact="0.0287"/>
                  <dgm:constr type="h" for="ch" forName="ParentAccent7" refType="h" fact="0.0381"/>
                  <dgm:constr type="r" for="ch" forName="ParentAccent8" refType="w" fact="0.0755"/>
                  <dgm:constr type="t" for="ch" forName="ParentAccent8" refType="h" fact="0.6045"/>
                  <dgm:constr type="w" for="ch" forName="ParentAccent8" refType="w" fact="0.0287"/>
                  <dgm:constr type="h" for="ch" forName="ParentAccent8" refType="h" fact="0.0381"/>
                  <dgm:constr type="r" for="ch" forName="ParentAccent9" refType="w" fact="0.0499"/>
                  <dgm:constr type="t" for="ch" forName="ParentAccent9" refType="h" fact="0.4807"/>
                  <dgm:constr type="w" for="ch" forName="ParentAccent9" refType="w" fact="0.0287"/>
                  <dgm:constr type="h" for="ch" forName="ParentAccent9" refType="h" fact="0.0381"/>
                  <dgm:constr type="r" for="ch" forName="ParentAccent10" refType="w" fact="0.0482"/>
                  <dgm:constr type="t" for="ch" forName="ParentAccent10" refType="h" fact="0.5705"/>
                  <dgm:constr type="w" for="ch" forName="ParentAccent10" refType="w" fact="0.0287"/>
                  <dgm:constr type="h" for="ch" forName="ParentAccent10" refType="h" fact="0.0381"/>
                  <dgm:constr type="r" for="ch" forName="Child1Accent1" refType="w" fact="0.5181"/>
                  <dgm:constr type="t" for="ch" forName="Child1Accent1" refType="h" fact="0.2457"/>
                  <dgm:constr type="w" for="ch" forName="Child1Accent1" refType="w" fact="0.0574"/>
                  <dgm:constr type="h" for="ch" forName="Child1Accent1" refType="h" fact="0.0763"/>
                  <dgm:constr type="r" for="ch" forName="Child1Accent2" refType="w" fact="0.5542"/>
                  <dgm:constr type="t" for="ch" forName="Child1Accent2" refType="h" fact="0.2004"/>
                  <dgm:constr type="w" for="ch" forName="Child1Accent2" refType="w" fact="0.0287"/>
                  <dgm:constr type="h" for="ch" forName="Child1Accent2" refType="h" fact="0.0381"/>
                  <dgm:constr type="r" for="ch" forName="Child1Accent3" refType="w" fact="0.5946"/>
                  <dgm:constr type="t" for="ch" forName="Child1Accent3" refType="h" fact="0.1445"/>
                  <dgm:constr type="w" for="ch" forName="Child1Accent3" refType="w" fact="0.0287"/>
                  <dgm:constr type="h" for="ch" forName="Child1Accent3" refType="h" fact="0.0381"/>
                  <dgm:constr type="r" for="ch" forName="Child1Accent4" refType="w" fact="0.6347"/>
                  <dgm:constr type="t" for="ch" forName="Child1Accent4" refType="h" fact="0.097"/>
                  <dgm:constr type="w" for="ch" forName="Child1Accent4" refType="w" fact="0.0287"/>
                  <dgm:constr type="h" for="ch" forName="Child1Accent4" refType="h" fact="0.0381"/>
                  <dgm:constr type="r" for="ch" forName="Child1Accent5" refType="w" fact="0.696"/>
                  <dgm:constr type="t" for="ch" forName="Child1Accent5" refType="h" fact="0.097"/>
                  <dgm:constr type="w" for="ch" forName="Child1Accent5" refType="w" fact="0.0287"/>
                  <dgm:constr type="h" for="ch" forName="Child1Accent5" refType="h" fact="0.0381"/>
                  <dgm:constr type="r" for="ch" forName="Child1Accent6" refType="w" fact="0.7574"/>
                  <dgm:constr type="t" for="ch" forName="Child1Accent6" refType="h" fact="0.097"/>
                  <dgm:constr type="w" for="ch" forName="Child1Accent6" refType="w" fact="0.0287"/>
                  <dgm:constr type="h" for="ch" forName="Child1Accent6" refType="h" fact="0.0381"/>
                  <dgm:constr type="r" for="ch" forName="Child1Accent7" refType="w" fact="0.8187"/>
                  <dgm:constr type="t" for="ch" forName="Child1Accent7" refType="h" fact="0.097"/>
                  <dgm:constr type="w" for="ch" forName="Child1Accent7" refType="w" fact="0.0287"/>
                  <dgm:constr type="h" for="ch" forName="Child1Accent7" refType="h" fact="0.0381"/>
                  <dgm:constr type="r" for="ch" forName="Child1Accent8" refType="w" fact="0.88"/>
                  <dgm:constr type="t" for="ch" forName="Child1Accent8" refType="h" fact="0.097"/>
                  <dgm:constr type="w" for="ch" forName="Child1Accent8" refType="w" fact="0.0287"/>
                  <dgm:constr type="h" for="ch" forName="Child1Accent8" refType="h" fact="0.0381"/>
                  <dgm:constr type="r" for="ch" forName="Child1Accent9" refType="w" fact="0.9413"/>
                  <dgm:constr type="t" for="ch" forName="Child1Accent9" refType="h" fact="0.097"/>
                  <dgm:constr type="w" for="ch" forName="Child1Accent9" refType="w" fact="0.0287"/>
                  <dgm:constr type="h" for="ch" forName="Child1Accent9" refType="h" fact="0.0381"/>
                  <dgm:constr type="r" for="ch" forName="Child5Accent1" refType="w" fact="0.5181"/>
                  <dgm:constr type="t" for="ch" forName="Child5Accent1" refType="h" fact="0.7601"/>
                  <dgm:constr type="w" for="ch" forName="Child5Accent1" refType="w" fact="0.0574"/>
                  <dgm:constr type="h" for="ch" forName="Child5Accent1" refType="h" fact="0.0763"/>
                  <dgm:constr type="r" for="ch" forName="Child5Accent2" refType="w" fact="0.547"/>
                  <dgm:constr type="t" for="ch" forName="Child5Accent2" refType="h" fact="0.8375"/>
                  <dgm:constr type="w" for="ch" forName="Child5Accent2" refType="w" fact="0.0287"/>
                  <dgm:constr type="h" for="ch" forName="Child5Accent2" refType="h" fact="0.0381"/>
                  <dgm:constr type="r" for="ch" forName="Child5Accent3" refType="w" fact="0.5882"/>
                  <dgm:constr type="t" for="ch" forName="Child5Accent3" refType="h" fact="0.8991"/>
                  <dgm:constr type="w" for="ch" forName="Child5Accent3" refType="w" fact="0.0287"/>
                  <dgm:constr type="h" for="ch" forName="Child5Accent3" refType="h" fact="0.0381"/>
                  <dgm:constr type="r" for="ch" forName="Child5Accent4" refType="w" fact="0.6347"/>
                  <dgm:constr type="t" for="ch" forName="Child5Accent4" refType="h" fact="0.9619"/>
                  <dgm:constr type="w" for="ch" forName="Child5Accent4" refType="w" fact="0.0287"/>
                  <dgm:constr type="h" for="ch" forName="Child5Accent4" refType="h" fact="0.0381"/>
                  <dgm:constr type="r" for="ch" forName="Child5Accent5" refType="w" fact="0.696"/>
                  <dgm:constr type="t" for="ch" forName="Child5Accent5" refType="h" fact="0.9619"/>
                  <dgm:constr type="w" for="ch" forName="Child5Accent5" refType="w" fact="0.0287"/>
                  <dgm:constr type="h" for="ch" forName="Child5Accent5" refType="h" fact="0.0381"/>
                  <dgm:constr type="r" for="ch" forName="Child5Accent6" refType="w" fact="0.7574"/>
                  <dgm:constr type="t" for="ch" forName="Child5Accent6" refType="h" fact="0.9619"/>
                  <dgm:constr type="w" for="ch" forName="Child5Accent6" refType="w" fact="0.0287"/>
                  <dgm:constr type="h" for="ch" forName="Child5Accent6" refType="h" fact="0.0381"/>
                  <dgm:constr type="r" for="ch" forName="Child5Accent7" refType="w" fact="0.8187"/>
                  <dgm:constr type="t" for="ch" forName="Child5Accent7" refType="h" fact="0.9619"/>
                  <dgm:constr type="w" for="ch" forName="Child5Accent7" refType="w" fact="0.0287"/>
                  <dgm:constr type="h" for="ch" forName="Child5Accent7" refType="h" fact="0.0381"/>
                  <dgm:constr type="r" for="ch" forName="Child5Accent8" refType="w" fact="0.88"/>
                  <dgm:constr type="t" for="ch" forName="Child5Accent8" refType="h" fact="0.9619"/>
                  <dgm:constr type="w" for="ch" forName="Child5Accent8" refType="w" fact="0.0287"/>
                  <dgm:constr type="h" for="ch" forName="Child5Accent8" refType="h" fact="0.0381"/>
                  <dgm:constr type="r" for="ch" forName="Child5Accent9" refType="w" fact="0.9423"/>
                  <dgm:constr type="t" for="ch" forName="Child5Accent9" refType="h" fact="0.9619"/>
                  <dgm:constr type="w" for="ch" forName="Child5Accent9" refType="w" fact="0.0287"/>
                  <dgm:constr type="h" for="ch" forName="Child5Accent9" refType="h" fact="0.0381"/>
                  <dgm:constr type="r" for="ch" forName="Child5" refType="w" fact="0.9419"/>
                  <dgm:constr type="t" for="ch" forName="Child5" refType="h" fact="0.8635"/>
                  <dgm:constr type="w" for="ch" forName="Child5" refType="w" fact="0.3364"/>
                  <dgm:constr type="h" for="ch" forName="Child5" refType="h" fact="0.0981"/>
                  <dgm:constr type="r" for="ch" forName="Child4" refType="w"/>
                  <dgm:constr type="t" for="ch" forName="Child4" refType="h" fact="0.6701"/>
                  <dgm:constr type="w" for="ch" forName="Child4" refType="w" fact="0.3364"/>
                  <dgm:constr type="h" for="ch" forName="Child4" refType="h" fact="0.0981"/>
                  <dgm:constr type="r" for="ch" forName="Child3" refType="w"/>
                  <dgm:constr type="t" for="ch" forName="Child3" refType="h" fact="0.4276"/>
                  <dgm:constr type="w" for="ch" forName="Child3" refType="w" fact="0.2544"/>
                  <dgm:constr type="h" for="ch" forName="Child3" refType="h" fact="0.0981"/>
                  <dgm:constr type="r" for="ch" forName="Child2" refType="w"/>
                  <dgm:constr type="t" for="ch" forName="Child2" refType="h" fact="0.1798"/>
                  <dgm:constr type="w" for="ch" forName="Child2" refType="w" fact="0.3364"/>
                  <dgm:constr type="h" for="ch" forName="Child2" refType="h" fact="0.0981"/>
                  <dgm:constr type="r" for="ch" forName="Child1" refType="w" fact="0.9419"/>
                  <dgm:constr type="t" for="ch" forName="Child1" refType="h" fact="0"/>
                  <dgm:constr type="w" for="ch" forName="Child1" refType="w" fact="0.3364"/>
                  <dgm:constr type="h" for="ch" forName="Child1" refType="h" fact="0.0981"/>
                  <dgm:constr type="r" for="ch" forName="Parent" refType="w" fact="0.6347"/>
                  <dgm:constr type="t" for="ch" forName="Parent" refType="h" fact="0.3513"/>
                  <dgm:constr type="w" for="ch" forName="Parent" refType="w" fact="0.2906"/>
                  <dgm:constr type="h" for="ch" forName="Parent" refType="h" fact="0.3859"/>
                </dgm:constrLst>
              </dgm:else>
            </dgm:choose>
          </dgm:else>
        </dgm:choose>
        <dgm:layoutNode name="ParentAccent1" styleLbl="alignNode1">
          <dgm:alg type="sp"/>
          <dgm:shape xmlns:r="http://schemas.openxmlformats.org/officeDocument/2006/relationships" type="ellipse" r:blip="">
            <dgm:adjLst/>
          </dgm:shape>
          <dgm:presOf/>
        </dgm:layoutNode>
        <dgm:layoutNode name="ParentAccent2" styleLbl="alignNode1">
          <dgm:alg type="sp"/>
          <dgm:shape xmlns:r="http://schemas.openxmlformats.org/officeDocument/2006/relationships" type="ellipse" r:blip="">
            <dgm:adjLst/>
          </dgm:shape>
          <dgm:presOf/>
        </dgm:layoutNode>
        <dgm:layoutNode name="ParentAccent3" styleLbl="alignNode1">
          <dgm:alg type="sp"/>
          <dgm:shape xmlns:r="http://schemas.openxmlformats.org/officeDocument/2006/relationships" type="ellipse" r:blip="">
            <dgm:adjLst/>
          </dgm:shape>
          <dgm:presOf/>
        </dgm:layoutNode>
        <dgm:layoutNode name="ParentAccent4" styleLbl="alignNode1">
          <dgm:alg type="sp"/>
          <dgm:shape xmlns:r="http://schemas.openxmlformats.org/officeDocument/2006/relationships" type="ellipse" r:blip="">
            <dgm:adjLst/>
          </dgm:shape>
          <dgm:presOf/>
        </dgm:layoutNode>
        <dgm:layoutNode name="ParentAccent5" styleLbl="alignNode1">
          <dgm:alg type="sp"/>
          <dgm:shape xmlns:r="http://schemas.openxmlformats.org/officeDocument/2006/relationships" type="ellipse" r:blip="">
            <dgm:adjLst/>
          </dgm:shape>
          <dgm:presOf/>
        </dgm:layoutNode>
        <dgm:layoutNode name="ParentAccent6" styleLbl="alignNode1">
          <dgm:alg type="sp"/>
          <dgm:shape xmlns:r="http://schemas.openxmlformats.org/officeDocument/2006/relationships" type="ellipse" r:blip="">
            <dgm:adjLst/>
          </dgm:shape>
          <dgm:presOf/>
        </dgm:layoutNode>
        <dgm:layoutNode name="ParentAccent7" styleLbl="alignNode1">
          <dgm:alg type="sp"/>
          <dgm:shape xmlns:r="http://schemas.openxmlformats.org/officeDocument/2006/relationships" type="ellipse" r:blip="">
            <dgm:adjLst/>
          </dgm:shape>
          <dgm:presOf/>
        </dgm:layoutNode>
        <dgm:layoutNode name="ParentAccent8" styleLbl="alignNode1">
          <dgm:alg type="sp"/>
          <dgm:shape xmlns:r="http://schemas.openxmlformats.org/officeDocument/2006/relationships" type="ellipse" r:blip="">
            <dgm:adjLst/>
          </dgm:shape>
          <dgm:presOf/>
        </dgm:layoutNode>
        <dgm:layoutNode name="ParentAccent9" styleLbl="alignNode1">
          <dgm:alg type="sp"/>
          <dgm:shape xmlns:r="http://schemas.openxmlformats.org/officeDocument/2006/relationships" type="ellipse" r:blip="">
            <dgm:adjLst/>
          </dgm:shape>
          <dgm:presOf/>
        </dgm:layoutNode>
        <dgm:layoutNode name="ParentAccent10" styleLbl="alignNode1">
          <dgm:alg type="sp"/>
          <dgm:shape xmlns:r="http://schemas.openxmlformats.org/officeDocument/2006/relationships" type="ellipse" r:blip="">
            <dgm:adjLst/>
          </dgm:shape>
          <dgm:presOf/>
        </dgm:layoutNode>
        <dgm:layoutNode name="Parent" styleLbl="alignNode1">
          <dgm:varLst>
            <dgm:chMax val="5"/>
            <dgm:chPref val="3"/>
            <dgm:bulletEnabled val="1"/>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name="Name21" axis="ch" ptType="node" cnt="1">
          <dgm:layoutNode name="Child1Accent1" styleLbl="alignNode1">
            <dgm:alg type="sp"/>
            <dgm:shape xmlns:r="http://schemas.openxmlformats.org/officeDocument/2006/relationships" type="ellipse" r:blip="">
              <dgm:adjLst/>
            </dgm:shape>
            <dgm:presOf/>
          </dgm:layoutNode>
          <dgm:layoutNode name="Child1Accent2" styleLbl="alignNode1">
            <dgm:alg type="sp"/>
            <dgm:shape xmlns:r="http://schemas.openxmlformats.org/officeDocument/2006/relationships" type="ellipse" r:blip="">
              <dgm:adjLst/>
            </dgm:shape>
            <dgm:presOf/>
          </dgm:layoutNode>
          <dgm:layoutNode name="Child1Accent3" styleLbl="alignNode1">
            <dgm:alg type="sp"/>
            <dgm:shape xmlns:r="http://schemas.openxmlformats.org/officeDocument/2006/relationships" type="ellipse" r:blip="">
              <dgm:adjLst/>
            </dgm:shape>
            <dgm:presOf/>
          </dgm:layoutNode>
          <dgm:layoutNode name="Child1Accent4" styleLbl="alignNode1">
            <dgm:alg type="sp"/>
            <dgm:shape xmlns:r="http://schemas.openxmlformats.org/officeDocument/2006/relationships" type="ellipse" r:blip="">
              <dgm:adjLst/>
            </dgm:shape>
            <dgm:presOf/>
          </dgm:layoutNode>
          <dgm:layoutNode name="Child1Accent5" styleLbl="alignNode1">
            <dgm:alg type="sp"/>
            <dgm:shape xmlns:r="http://schemas.openxmlformats.org/officeDocument/2006/relationships" type="ellipse" r:blip="">
              <dgm:adjLst/>
            </dgm:shape>
            <dgm:presOf/>
          </dgm:layoutNode>
          <dgm:layoutNode name="Child1Accent6" styleLbl="alignNode1">
            <dgm:alg type="sp"/>
            <dgm:shape xmlns:r="http://schemas.openxmlformats.org/officeDocument/2006/relationships" type="ellipse" r:blip="">
              <dgm:adjLst/>
            </dgm:shape>
            <dgm:presOf/>
          </dgm:layoutNode>
          <dgm:layoutNode name="Child1Accent7" styleLbl="alignNode1">
            <dgm:alg type="sp"/>
            <dgm:shape xmlns:r="http://schemas.openxmlformats.org/officeDocument/2006/relationships" type="ellipse" r:blip="">
              <dgm:adjLst/>
            </dgm:shape>
            <dgm:presOf/>
          </dgm:layoutNode>
          <dgm:layoutNode name="Child1Accent8" styleLbl="alignNode1">
            <dgm:alg type="sp"/>
            <dgm:shape xmlns:r="http://schemas.openxmlformats.org/officeDocument/2006/relationships" type="ellipse" r:blip="">
              <dgm:adjLst/>
            </dgm:shape>
            <dgm:presOf/>
          </dgm:layoutNode>
          <dgm:layoutNode name="Child1Accent9" styleLbl="alignNode1">
            <dgm:alg type="sp"/>
            <dgm:shape xmlns:r="http://schemas.openxmlformats.org/officeDocument/2006/relationships" type="ellipse" r:blip="">
              <dgm:adjLst/>
            </dgm:shape>
            <dgm:presOf/>
          </dgm:layoutNode>
          <dgm:layoutNode name="Child1"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2" axis="ch" ptType="node" st="2" cnt="1">
          <dgm:layoutNode name="Child2Accent1" styleLbl="alignNode1">
            <dgm:alg type="sp"/>
            <dgm:shape xmlns:r="http://schemas.openxmlformats.org/officeDocument/2006/relationships" type="ellipse" r:blip="">
              <dgm:adjLst/>
            </dgm:shape>
            <dgm:presOf/>
          </dgm:layoutNode>
          <dgm:layoutNode name="Child2Accent2" styleLbl="alignNode1">
            <dgm:alg type="sp"/>
            <dgm:shape xmlns:r="http://schemas.openxmlformats.org/officeDocument/2006/relationships" type="ellipse" r:blip="">
              <dgm:adjLst/>
            </dgm:shape>
            <dgm:presOf/>
          </dgm:layoutNode>
          <dgm:layoutNode name="Child2Accent3" styleLbl="alignNode1">
            <dgm:alg type="sp"/>
            <dgm:shape xmlns:r="http://schemas.openxmlformats.org/officeDocument/2006/relationships" type="ellipse" r:blip="">
              <dgm:adjLst/>
            </dgm:shape>
            <dgm:presOf/>
          </dgm:layoutNode>
          <dgm:layoutNode name="Child2Accent4" styleLbl="alignNode1">
            <dgm:alg type="sp"/>
            <dgm:shape xmlns:r="http://schemas.openxmlformats.org/officeDocument/2006/relationships" type="ellipse" r:blip="">
              <dgm:adjLst/>
            </dgm:shape>
            <dgm:presOf/>
          </dgm:layoutNode>
          <dgm:layoutNode name="Child2Accent5" styleLbl="alignNode1">
            <dgm:alg type="sp"/>
            <dgm:shape xmlns:r="http://schemas.openxmlformats.org/officeDocument/2006/relationships" type="ellipse" r:blip="">
              <dgm:adjLst/>
            </dgm:shape>
            <dgm:presOf/>
          </dgm:layoutNode>
          <dgm:layoutNode name="Child2Accent6" styleLbl="alignNode1">
            <dgm:alg type="sp"/>
            <dgm:shape xmlns:r="http://schemas.openxmlformats.org/officeDocument/2006/relationships" type="ellipse" r:blip="">
              <dgm:adjLst/>
            </dgm:shape>
            <dgm:presOf/>
          </dgm:layoutNode>
          <dgm:layoutNode name="Child2Accent7" styleLbl="alignNode1">
            <dgm:alg type="sp"/>
            <dgm:shape xmlns:r="http://schemas.openxmlformats.org/officeDocument/2006/relationships" type="ellipse" r:blip="">
              <dgm:adjLst/>
            </dgm:shape>
            <dgm:presOf/>
          </dgm:layoutNode>
          <dgm:layoutNode name="Child2"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3" axis="ch" ptType="node" st="3" cnt="1">
          <dgm:layoutNode name="Child3Accent1" styleLbl="alignNode1">
            <dgm:alg type="sp"/>
            <dgm:shape xmlns:r="http://schemas.openxmlformats.org/officeDocument/2006/relationships" type="ellipse" r:blip="">
              <dgm:adjLst/>
            </dgm:shape>
            <dgm:presOf/>
          </dgm:layoutNode>
          <dgm:layoutNode name="Child3Accent2" styleLbl="alignNode1">
            <dgm:alg type="sp"/>
            <dgm:shape xmlns:r="http://schemas.openxmlformats.org/officeDocument/2006/relationships" type="ellipse" r:blip="">
              <dgm:adjLst/>
            </dgm:shape>
            <dgm:presOf/>
          </dgm:layoutNode>
          <dgm:layoutNode name="Child3Accent3" styleLbl="alignNode1">
            <dgm:alg type="sp"/>
            <dgm:shape xmlns:r="http://schemas.openxmlformats.org/officeDocument/2006/relationships" type="ellipse" r:blip="">
              <dgm:adjLst/>
            </dgm:shape>
            <dgm:presOf/>
          </dgm:layoutNode>
          <dgm:layoutNode name="Child3Accent4" styleLbl="alignNode1">
            <dgm:alg type="sp"/>
            <dgm:shape xmlns:r="http://schemas.openxmlformats.org/officeDocument/2006/relationships" type="ellipse" r:blip="">
              <dgm:adjLst/>
            </dgm:shape>
            <dgm:presOf/>
          </dgm:layoutNode>
          <dgm:layoutNode name="Child3Accent5" styleLbl="alignNode1">
            <dgm:alg type="sp"/>
            <dgm:shape xmlns:r="http://schemas.openxmlformats.org/officeDocument/2006/relationships" type="ellipse" r:blip="">
              <dgm:adjLst/>
            </dgm:shape>
            <dgm:presOf/>
          </dgm:layoutNode>
          <dgm:layoutNode name="Child3Accent6" styleLbl="alignNode1">
            <dgm:alg type="sp"/>
            <dgm:shape xmlns:r="http://schemas.openxmlformats.org/officeDocument/2006/relationships" type="ellipse" r:blip="">
              <dgm:adjLst/>
            </dgm:shape>
            <dgm:presOf/>
          </dgm:layoutNode>
          <dgm:layoutNode name="Child3Accent7" styleLbl="alignNode1">
            <dgm:alg type="sp"/>
            <dgm:shape xmlns:r="http://schemas.openxmlformats.org/officeDocument/2006/relationships" type="ellipse" r:blip="">
              <dgm:adjLst/>
            </dgm:shape>
            <dgm:presOf/>
          </dgm:layoutNode>
          <dgm:layoutNode name="Child3"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4" axis="ch" ptType="node" st="4" cnt="1">
          <dgm:layoutNode name="Child4Accent1" styleLbl="alignNode1">
            <dgm:alg type="sp"/>
            <dgm:shape xmlns:r="http://schemas.openxmlformats.org/officeDocument/2006/relationships" type="ellipse" r:blip="">
              <dgm:adjLst/>
            </dgm:shape>
            <dgm:presOf/>
          </dgm:layoutNode>
          <dgm:layoutNode name="Child4Accent2" styleLbl="alignNode1">
            <dgm:alg type="sp"/>
            <dgm:shape xmlns:r="http://schemas.openxmlformats.org/officeDocument/2006/relationships" type="ellipse" r:blip="">
              <dgm:adjLst/>
            </dgm:shape>
            <dgm:presOf/>
          </dgm:layoutNode>
          <dgm:layoutNode name="Child4Accent3" styleLbl="alignNode1">
            <dgm:alg type="sp"/>
            <dgm:shape xmlns:r="http://schemas.openxmlformats.org/officeDocument/2006/relationships" type="ellipse" r:blip="">
              <dgm:adjLst/>
            </dgm:shape>
            <dgm:presOf/>
          </dgm:layoutNode>
          <dgm:layoutNode name="Child4Accent4" styleLbl="alignNode1">
            <dgm:alg type="sp"/>
            <dgm:shape xmlns:r="http://schemas.openxmlformats.org/officeDocument/2006/relationships" type="ellipse" r:blip="">
              <dgm:adjLst/>
            </dgm:shape>
            <dgm:presOf/>
          </dgm:layoutNode>
          <dgm:layoutNode name="Child4Accent5" styleLbl="alignNode1">
            <dgm:alg type="sp"/>
            <dgm:shape xmlns:r="http://schemas.openxmlformats.org/officeDocument/2006/relationships" type="ellipse" r:blip="">
              <dgm:adjLst/>
            </dgm:shape>
            <dgm:presOf/>
          </dgm:layoutNode>
          <dgm:layoutNode name="Child4Accent6" styleLbl="alignNode1">
            <dgm:alg type="sp"/>
            <dgm:shape xmlns:r="http://schemas.openxmlformats.org/officeDocument/2006/relationships" type="ellipse" r:blip="">
              <dgm:adjLst/>
            </dgm:shape>
            <dgm:presOf/>
          </dgm:layoutNode>
          <dgm:layoutNode name="Child4Accent7" styleLbl="alignNode1">
            <dgm:alg type="sp"/>
            <dgm:shape xmlns:r="http://schemas.openxmlformats.org/officeDocument/2006/relationships" type="ellipse" r:blip="">
              <dgm:adjLst/>
            </dgm:shape>
            <dgm:presOf/>
          </dgm:layoutNode>
          <dgm:layoutNode name="Child4Accent8" styleLbl="alignNode1">
            <dgm:alg type="sp"/>
            <dgm:shape xmlns:r="http://schemas.openxmlformats.org/officeDocument/2006/relationships" type="ellipse" r:blip="">
              <dgm:adjLst/>
            </dgm:shape>
            <dgm:presOf/>
          </dgm:layoutNode>
          <dgm:layoutNode name="Child4"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5" axis="ch" ptType="node" st="5" cnt="1">
          <dgm:layoutNode name="Child5Accent1" styleLbl="alignNode1">
            <dgm:alg type="sp"/>
            <dgm:shape xmlns:r="http://schemas.openxmlformats.org/officeDocument/2006/relationships" type="ellipse" r:blip="">
              <dgm:adjLst/>
            </dgm:shape>
            <dgm:presOf/>
          </dgm:layoutNode>
          <dgm:layoutNode name="Child5Accent2" styleLbl="alignNode1">
            <dgm:alg type="sp"/>
            <dgm:shape xmlns:r="http://schemas.openxmlformats.org/officeDocument/2006/relationships" type="ellipse" r:blip="">
              <dgm:adjLst/>
            </dgm:shape>
            <dgm:presOf/>
          </dgm:layoutNode>
          <dgm:layoutNode name="Child5Accent3" styleLbl="alignNode1">
            <dgm:alg type="sp"/>
            <dgm:shape xmlns:r="http://schemas.openxmlformats.org/officeDocument/2006/relationships" type="ellipse" r:blip="">
              <dgm:adjLst/>
            </dgm:shape>
            <dgm:presOf/>
          </dgm:layoutNode>
          <dgm:layoutNode name="Child5Accent4" styleLbl="alignNode1">
            <dgm:alg type="sp"/>
            <dgm:shape xmlns:r="http://schemas.openxmlformats.org/officeDocument/2006/relationships" type="ellipse" r:blip="">
              <dgm:adjLst/>
            </dgm:shape>
            <dgm:presOf/>
          </dgm:layoutNode>
          <dgm:layoutNode name="Child5Accent5" styleLbl="alignNode1">
            <dgm:alg type="sp"/>
            <dgm:shape xmlns:r="http://schemas.openxmlformats.org/officeDocument/2006/relationships" type="ellipse" r:blip="">
              <dgm:adjLst/>
            </dgm:shape>
            <dgm:presOf/>
          </dgm:layoutNode>
          <dgm:layoutNode name="Child5Accent6" styleLbl="alignNode1">
            <dgm:alg type="sp"/>
            <dgm:shape xmlns:r="http://schemas.openxmlformats.org/officeDocument/2006/relationships" type="ellipse" r:blip="">
              <dgm:adjLst/>
            </dgm:shape>
            <dgm:presOf/>
          </dgm:layoutNode>
          <dgm:layoutNode name="Child5Accent7" styleLbl="alignNode1">
            <dgm:alg type="sp"/>
            <dgm:shape xmlns:r="http://schemas.openxmlformats.org/officeDocument/2006/relationships" type="ellipse" r:blip="">
              <dgm:adjLst/>
            </dgm:shape>
            <dgm:presOf/>
          </dgm:layoutNode>
          <dgm:layoutNode name="Child5Accent8" styleLbl="alignNode1">
            <dgm:alg type="sp"/>
            <dgm:shape xmlns:r="http://schemas.openxmlformats.org/officeDocument/2006/relationships" type="ellipse" r:blip="">
              <dgm:adjLst/>
            </dgm:shape>
            <dgm:presOf/>
          </dgm:layoutNode>
          <dgm:layoutNode name="Child5Accent9" styleLbl="alignNode1">
            <dgm:alg type="sp"/>
            <dgm:shape xmlns:r="http://schemas.openxmlformats.org/officeDocument/2006/relationships" type="ellipse" r:blip="">
              <dgm:adjLst/>
            </dgm:shape>
            <dgm:presOf/>
          </dgm:layoutNode>
          <dgm:layoutNode name="Child5"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B4D43F-0B1E-49D6-8C34-FF65698BA610}" type="datetimeFigureOut">
              <a:rPr lang="en-US" smtClean="0"/>
              <a:t>3/3/2020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FC28A3-211A-4026-8B08-F93D10D52A44}" type="slidenum">
              <a:rPr lang="en-US" smtClean="0"/>
              <a:t>‹#›</a:t>
            </a:fld>
            <a:endParaRPr lang="en-US"/>
          </a:p>
        </p:txBody>
      </p:sp>
    </p:spTree>
    <p:extLst>
      <p:ext uri="{BB962C8B-B14F-4D97-AF65-F5344CB8AC3E}">
        <p14:creationId xmlns:p14="http://schemas.microsoft.com/office/powerpoint/2010/main" val="14423911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EBE87A-07E0-4159-BCCB-C46FFA78652F}" type="slidenum">
              <a:rPr lang="en-US" smtClean="0"/>
              <a:pPr/>
              <a:t>6</a:t>
            </a:fld>
            <a:endParaRPr lang="en-US" dirty="0"/>
          </a:p>
        </p:txBody>
      </p:sp>
    </p:spTree>
    <p:extLst>
      <p:ext uri="{BB962C8B-B14F-4D97-AF65-F5344CB8AC3E}">
        <p14:creationId xmlns:p14="http://schemas.microsoft.com/office/powerpoint/2010/main" val="28038592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15790"/>
            <a:ext cx="5608320" cy="4575810"/>
          </a:xfrm>
        </p:spPr>
        <p:txBody>
          <a:bodyPr/>
          <a:lstStyle/>
          <a:p>
            <a:endParaRPr lang="en-US" dirty="0"/>
          </a:p>
        </p:txBody>
      </p:sp>
      <p:sp>
        <p:nvSpPr>
          <p:cNvPr id="4" name="Slide Number Placeholder 3"/>
          <p:cNvSpPr>
            <a:spLocks noGrp="1"/>
          </p:cNvSpPr>
          <p:nvPr>
            <p:ph type="sldNum" sz="quarter" idx="10"/>
          </p:nvPr>
        </p:nvSpPr>
        <p:spPr/>
        <p:txBody>
          <a:bodyPr/>
          <a:lstStyle/>
          <a:p>
            <a:fld id="{EB937F48-D485-49AB-BF6E-DE5EA95E8848}" type="slidenum">
              <a:rPr lang="en-US" smtClean="0"/>
              <a:t>26</a:t>
            </a:fld>
            <a:endParaRPr lang="en-US"/>
          </a:p>
        </p:txBody>
      </p:sp>
    </p:spTree>
    <p:extLst>
      <p:ext uri="{BB962C8B-B14F-4D97-AF65-F5344CB8AC3E}">
        <p14:creationId xmlns:p14="http://schemas.microsoft.com/office/powerpoint/2010/main" val="32085742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4568364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15790"/>
            <a:ext cx="5608320" cy="4575810"/>
          </a:xfrm>
        </p:spPr>
        <p:txBody>
          <a:bodyPr/>
          <a:lstStyle/>
          <a:p>
            <a:r>
              <a:rPr lang="en-US" sz="1200" dirty="0"/>
              <a:t>CCA: Campus Climate Assessment</a:t>
            </a:r>
            <a:br>
              <a:rPr lang="en-US" sz="1200" dirty="0"/>
            </a:br>
            <a:br>
              <a:rPr lang="en-US" sz="1200" dirty="0"/>
            </a:br>
            <a:r>
              <a:rPr lang="en-US" sz="1200" dirty="0"/>
              <a:t>ACE: Assessment of Climate &amp; Engagement</a:t>
            </a:r>
            <a:br>
              <a:rPr lang="en-US" sz="1200" dirty="0"/>
            </a:br>
            <a:br>
              <a:rPr lang="en-US" sz="1200" dirty="0"/>
            </a:br>
            <a:r>
              <a:rPr lang="en-US" sz="1200" dirty="0"/>
              <a:t>CEA: Climate &amp; Engagement Assessment</a:t>
            </a:r>
          </a:p>
          <a:p>
            <a:pPr marL="0" indent="0">
              <a:buNone/>
            </a:pPr>
            <a:r>
              <a:rPr lang="en-US" dirty="0"/>
              <a:t>Higher levels of engagement with diversity</a:t>
            </a:r>
          </a:p>
          <a:p>
            <a:pPr marL="0" indent="0">
              <a:buNone/>
            </a:pPr>
            <a:r>
              <a:rPr lang="en-US" dirty="0"/>
              <a:t>(via cross-racial interaction, ethnic studies courses, education, service, etc.) are linked to:</a:t>
            </a:r>
          </a:p>
          <a:p>
            <a:endParaRPr lang="en-US" dirty="0"/>
          </a:p>
          <a:p>
            <a:r>
              <a:rPr lang="en-US" dirty="0"/>
              <a:t>Greater cognitive development</a:t>
            </a:r>
          </a:p>
          <a:p>
            <a:r>
              <a:rPr lang="en-US" dirty="0"/>
              <a:t>More positive academic and social self-concept</a:t>
            </a:r>
          </a:p>
          <a:p>
            <a:r>
              <a:rPr lang="en-US" dirty="0"/>
              <a:t>Higher graduation rates</a:t>
            </a:r>
          </a:p>
          <a:p>
            <a:r>
              <a:rPr lang="en-US" dirty="0"/>
              <a:t>Reduced prejudice</a:t>
            </a:r>
          </a:p>
          <a:p>
            <a:r>
              <a:rPr lang="en-US" dirty="0"/>
              <a:t>Growth in leadership skills and cultural awareness/understanding</a:t>
            </a:r>
          </a:p>
          <a:p>
            <a:r>
              <a:rPr lang="en-US" dirty="0"/>
              <a:t>Higher levels of civic interest</a:t>
            </a:r>
          </a:p>
          <a:p>
            <a:r>
              <a:rPr lang="en-US" dirty="0"/>
              <a:t>More complex thinking </a:t>
            </a:r>
          </a:p>
          <a:p>
            <a:r>
              <a:rPr lang="en-US" dirty="0"/>
              <a:t>Greater college satisfaction </a:t>
            </a:r>
          </a:p>
          <a:p>
            <a:r>
              <a:rPr lang="en-US" dirty="0"/>
              <a:t>Increased employee retention</a:t>
            </a:r>
          </a:p>
          <a:p>
            <a:r>
              <a:rPr lang="en-US" dirty="0"/>
              <a:t>Increased staff productivity</a:t>
            </a:r>
          </a:p>
          <a:p>
            <a:endParaRPr lang="en-US" dirty="0"/>
          </a:p>
        </p:txBody>
      </p:sp>
      <p:sp>
        <p:nvSpPr>
          <p:cNvPr id="4" name="Slide Number Placeholder 3"/>
          <p:cNvSpPr>
            <a:spLocks noGrp="1"/>
          </p:cNvSpPr>
          <p:nvPr>
            <p:ph type="sldNum" sz="quarter" idx="10"/>
          </p:nvPr>
        </p:nvSpPr>
        <p:spPr/>
        <p:txBody>
          <a:bodyPr/>
          <a:lstStyle/>
          <a:p>
            <a:fld id="{EB937F48-D485-49AB-BF6E-DE5EA95E8848}" type="slidenum">
              <a:rPr lang="en-US" smtClean="0"/>
              <a:t>29</a:t>
            </a:fld>
            <a:endParaRPr lang="en-US"/>
          </a:p>
        </p:txBody>
      </p:sp>
    </p:spTree>
    <p:extLst>
      <p:ext uri="{BB962C8B-B14F-4D97-AF65-F5344CB8AC3E}">
        <p14:creationId xmlns:p14="http://schemas.microsoft.com/office/powerpoint/2010/main" val="28675992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Josefina</a:t>
            </a:r>
          </a:p>
          <a:p>
            <a:endParaRPr lang="en-US" dirty="0"/>
          </a:p>
          <a:p>
            <a:endParaRPr lang="en-US" dirty="0"/>
          </a:p>
          <a:p>
            <a:r>
              <a:rPr lang="en-US" dirty="0"/>
              <a:t>The purpose of this work is to address student’s equity</a:t>
            </a:r>
            <a:r>
              <a:rPr lang="en-US" baseline="0" dirty="0"/>
              <a:t> and educational outcomes. Last month presentations to the board highlighted the opportunity and success gaps among Minnesota State students. Campus climate assessment provides us with an opportunity to take a deeper look at the learning environment from the perspective of those experiencing such environments. </a:t>
            </a:r>
          </a:p>
          <a:p>
            <a:endParaRPr lang="en-US" baseline="0" dirty="0"/>
          </a:p>
          <a:p>
            <a:r>
              <a:rPr lang="en-US" baseline="0" dirty="0"/>
              <a:t>The assessment of campus climate will better position our institutions to effectively serve their students and also address gaps and needs to reduce educational disparities. </a:t>
            </a:r>
            <a:endParaRPr lang="en-US" dirty="0"/>
          </a:p>
        </p:txBody>
      </p:sp>
      <p:sp>
        <p:nvSpPr>
          <p:cNvPr id="4" name="Slide Number Placeholder 3"/>
          <p:cNvSpPr>
            <a:spLocks noGrp="1"/>
          </p:cNvSpPr>
          <p:nvPr>
            <p:ph type="sldNum" sz="quarter" idx="10"/>
          </p:nvPr>
        </p:nvSpPr>
        <p:spPr/>
        <p:txBody>
          <a:bodyPr/>
          <a:lstStyle/>
          <a:p>
            <a:fld id="{76C9D3C5-C2E4-4E64-BFD0-6DB616926E7E}" type="slidenum">
              <a:rPr lang="en-US" smtClean="0"/>
              <a:t>30</a:t>
            </a:fld>
            <a:endParaRPr lang="en-US"/>
          </a:p>
        </p:txBody>
      </p:sp>
    </p:spTree>
    <p:extLst>
      <p:ext uri="{BB962C8B-B14F-4D97-AF65-F5344CB8AC3E}">
        <p14:creationId xmlns:p14="http://schemas.microsoft.com/office/powerpoint/2010/main" val="890398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Clyde</a:t>
            </a:r>
          </a:p>
        </p:txBody>
      </p:sp>
      <p:sp>
        <p:nvSpPr>
          <p:cNvPr id="4" name="Slide Number Placeholder 3"/>
          <p:cNvSpPr>
            <a:spLocks noGrp="1"/>
          </p:cNvSpPr>
          <p:nvPr>
            <p:ph type="sldNum" sz="quarter" idx="10"/>
          </p:nvPr>
        </p:nvSpPr>
        <p:spPr/>
        <p:txBody>
          <a:bodyPr/>
          <a:lstStyle/>
          <a:p>
            <a:fld id="{76C9D3C5-C2E4-4E64-BFD0-6DB616926E7E}" type="slidenum">
              <a:rPr lang="en-US" smtClean="0"/>
              <a:t>31</a:t>
            </a:fld>
            <a:endParaRPr lang="en-US"/>
          </a:p>
        </p:txBody>
      </p:sp>
    </p:spTree>
    <p:extLst>
      <p:ext uri="{BB962C8B-B14F-4D97-AF65-F5344CB8AC3E}">
        <p14:creationId xmlns:p14="http://schemas.microsoft.com/office/powerpoint/2010/main" val="26354049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7:notes"/>
          <p:cNvSpPr txBox="1">
            <a:spLocks noGrp="1"/>
          </p:cNvSpPr>
          <p:nvPr>
            <p:ph type="body" idx="1"/>
          </p:nvPr>
        </p:nvSpPr>
        <p:spPr>
          <a:xfrm>
            <a:off x="747776" y="4636580"/>
            <a:ext cx="5982208" cy="4392549"/>
          </a:xfrm>
          <a:prstGeom prst="rect">
            <a:avLst/>
          </a:prstGeom>
        </p:spPr>
        <p:txBody>
          <a:bodyPr spcFirstLastPara="1" wrap="square" lIns="98473" tIns="49223" rIns="98473" bIns="49223" anchor="t" anchorCtr="0">
            <a:noAutofit/>
          </a:bodyPr>
          <a:lstStyle/>
          <a:p>
            <a:pPr marL="0" indent="0"/>
            <a:r>
              <a:rPr lang="en-US" sz="2000" dirty="0"/>
              <a:t>A couple</a:t>
            </a:r>
            <a:r>
              <a:rPr lang="en-US" sz="2000" baseline="0" dirty="0"/>
              <a:t> of results </a:t>
            </a:r>
          </a:p>
          <a:p>
            <a:pPr marL="0" indent="0"/>
            <a:r>
              <a:rPr lang="en-US" sz="2000" baseline="0" dirty="0"/>
              <a:t>Shared preliminary reports initial results with institutions </a:t>
            </a:r>
            <a:endParaRPr sz="2000" dirty="0"/>
          </a:p>
        </p:txBody>
      </p:sp>
      <p:sp>
        <p:nvSpPr>
          <p:cNvPr id="148" name="Google Shape;148;p7:notes"/>
          <p:cNvSpPr>
            <a:spLocks noGrp="1" noRot="1" noChangeAspect="1"/>
          </p:cNvSpPr>
          <p:nvPr>
            <p:ph type="sldImg" idx="2"/>
          </p:nvPr>
        </p:nvSpPr>
        <p:spPr>
          <a:xfrm>
            <a:off x="1300163" y="731838"/>
            <a:ext cx="4878387" cy="36591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586132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What</a:t>
            </a:r>
            <a:r>
              <a:rPr lang="en-US" baseline="0" dirty="0"/>
              <a:t> do you think is needed to drive change at your institution? </a:t>
            </a:r>
          </a:p>
          <a:p>
            <a:r>
              <a:rPr lang="en-US" baseline="0" dirty="0"/>
              <a:t>Conversation to help identify  what needs to be done at the campus level. </a:t>
            </a:r>
          </a:p>
          <a:p>
            <a:endParaRPr lang="en-US" baseline="0" dirty="0"/>
          </a:p>
          <a:p>
            <a:r>
              <a:rPr lang="en-US" dirty="0"/>
              <a:t>Feeling valued?</a:t>
            </a:r>
            <a:r>
              <a:rPr lang="en-US" baseline="0" dirty="0"/>
              <a:t> </a:t>
            </a:r>
          </a:p>
          <a:p>
            <a:r>
              <a:rPr lang="en-US" baseline="0" dirty="0"/>
              <a:t>Belonging?</a:t>
            </a:r>
            <a:endParaRPr lang="en-US" dirty="0"/>
          </a:p>
        </p:txBody>
      </p:sp>
      <p:sp>
        <p:nvSpPr>
          <p:cNvPr id="4" name="Slide Number Placeholder 3"/>
          <p:cNvSpPr>
            <a:spLocks noGrp="1"/>
          </p:cNvSpPr>
          <p:nvPr>
            <p:ph type="sldNum" sz="quarter" idx="10"/>
          </p:nvPr>
        </p:nvSpPr>
        <p:spPr/>
        <p:txBody>
          <a:bodyPr/>
          <a:lstStyle/>
          <a:p>
            <a:fld id="{E67202C3-BBA6-4572-A85B-D0C5923162C3}" type="slidenum">
              <a:rPr lang="en-US" smtClean="0"/>
              <a:t>33</a:t>
            </a:fld>
            <a:endParaRPr lang="en-US"/>
          </a:p>
        </p:txBody>
      </p:sp>
    </p:spTree>
    <p:extLst>
      <p:ext uri="{BB962C8B-B14F-4D97-AF65-F5344CB8AC3E}">
        <p14:creationId xmlns:p14="http://schemas.microsoft.com/office/powerpoint/2010/main" val="19987460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15790"/>
            <a:ext cx="5608320" cy="4575810"/>
          </a:xfrm>
        </p:spPr>
        <p:txBody>
          <a:bodyPr/>
          <a:lstStyle/>
          <a:p>
            <a:r>
              <a:rPr lang="en-US" dirty="0"/>
              <a:t>Following last year’s </a:t>
            </a:r>
            <a:r>
              <a:rPr lang="en-US" i="1" dirty="0"/>
              <a:t>Reimagining Minnesota State </a:t>
            </a:r>
            <a:r>
              <a:rPr lang="en-US" dirty="0"/>
              <a:t>initiative, there were markers that came out and crystalized for me:</a:t>
            </a:r>
          </a:p>
          <a:p>
            <a:pPr marL="171450" lvl="0" indent="-171450">
              <a:buFont typeface="Arial" panose="020B0604020202020204" pitchFamily="34" charset="0"/>
              <a:buChar char="•"/>
            </a:pPr>
            <a:r>
              <a:rPr lang="en-US" dirty="0"/>
              <a:t>Need to make our campuses more flexible and innovative</a:t>
            </a:r>
          </a:p>
          <a:p>
            <a:pPr marL="171450" indent="-171450">
              <a:buFont typeface="Arial" panose="020B0604020202020204" pitchFamily="34" charset="0"/>
              <a:buChar char="•"/>
            </a:pPr>
            <a:r>
              <a:rPr lang="en-US" dirty="0"/>
              <a:t>The higher education of tomorrow will focus on personalized and customized educational paths</a:t>
            </a:r>
          </a:p>
          <a:p>
            <a:pPr marL="171450" indent="-171450">
              <a:buFont typeface="Arial" panose="020B0604020202020204" pitchFamily="34" charset="0"/>
              <a:buChar char="•"/>
            </a:pPr>
            <a:r>
              <a:rPr lang="en-US" dirty="0"/>
              <a:t>The higher education system of tomorrow will be characterized by experiential learning where learning no matter where developed will be validated</a:t>
            </a:r>
          </a:p>
          <a:p>
            <a:pPr marL="171450" indent="-171450">
              <a:buFont typeface="Arial" panose="020B0604020202020204" pitchFamily="34" charset="0"/>
              <a:buChar char="•"/>
            </a:pPr>
            <a:r>
              <a:rPr lang="en-US" dirty="0"/>
              <a:t>Heighted focus on educational equity gaps</a:t>
            </a:r>
          </a:p>
          <a:p>
            <a:pPr marL="171450" indent="-171450">
              <a:buFont typeface="Arial" panose="020B0604020202020204" pitchFamily="34" charset="0"/>
              <a:buChar char="•"/>
            </a:pPr>
            <a:r>
              <a:rPr lang="en-US" dirty="0"/>
              <a:t>Integrated learning across disciplines and across institutions</a:t>
            </a:r>
          </a:p>
          <a:p>
            <a:pPr marL="171450" indent="-171450">
              <a:buFont typeface="Arial" panose="020B0604020202020204" pitchFamily="34" charset="0"/>
              <a:buChar char="•"/>
            </a:pPr>
            <a:r>
              <a:rPr lang="en-US" dirty="0"/>
              <a:t>Against this backdrop </a:t>
            </a:r>
            <a:r>
              <a:rPr lang="en-US" i="1" dirty="0"/>
              <a:t>Equity 2030 </a:t>
            </a:r>
            <a:r>
              <a:rPr lang="en-US" dirty="0"/>
              <a:t>is the value proposition of a public higher education system in MN</a:t>
            </a:r>
          </a:p>
          <a:p>
            <a:pPr marL="171450" indent="-171450">
              <a:buFont typeface="Arial" panose="020B0604020202020204" pitchFamily="34" charset="0"/>
              <a:buChar char="•"/>
            </a:pPr>
            <a:endParaRPr lang="en-US" dirty="0"/>
          </a:p>
          <a:p>
            <a:r>
              <a:rPr lang="en-US" dirty="0"/>
              <a:t>We do this work not only because it is a </a:t>
            </a:r>
            <a:r>
              <a:rPr lang="en-US" u="sng" dirty="0"/>
              <a:t>moral</a:t>
            </a:r>
            <a:r>
              <a:rPr lang="en-US" dirty="0"/>
              <a:t> imperative but also an </a:t>
            </a:r>
            <a:r>
              <a:rPr lang="en-US" u="sng" dirty="0"/>
              <a:t>economic</a:t>
            </a:r>
            <a:r>
              <a:rPr lang="en-US" dirty="0"/>
              <a:t> imperative</a:t>
            </a:r>
          </a:p>
          <a:p>
            <a:endParaRPr lang="en-US" dirty="0"/>
          </a:p>
          <a:p>
            <a:r>
              <a:rPr lang="en-US" dirty="0"/>
              <a:t>I promised the Board in June that I would bring forward a refined vision for the board and that is what I am bringing forward today. The proposed approach is open to modifications and adjustments and I am looking forward to the feedback by the board and others in the coming months. </a:t>
            </a:r>
          </a:p>
          <a:p>
            <a:r>
              <a:rPr lang="en-US" dirty="0"/>
              <a:t> </a:t>
            </a:r>
          </a:p>
          <a:p>
            <a:r>
              <a:rPr lang="en-US" dirty="0"/>
              <a:t>But first, I want to thank Sr. Vice Chancellor Anderson, System Diversity Officer Pickett, Interim Vice Chancellor Maki, Interim Sr. System Director Sue Carter, and Chief of Staff Simonsen for meeting each week this past summer as we began to sort out and assemble the framework and approach that I will share today. </a:t>
            </a:r>
          </a:p>
          <a:p>
            <a:endParaRPr lang="en-US" dirty="0"/>
          </a:p>
        </p:txBody>
      </p:sp>
      <p:sp>
        <p:nvSpPr>
          <p:cNvPr id="4" name="Slide Number Placeholder 3"/>
          <p:cNvSpPr>
            <a:spLocks noGrp="1"/>
          </p:cNvSpPr>
          <p:nvPr>
            <p:ph type="sldNum" sz="quarter" idx="10"/>
          </p:nvPr>
        </p:nvSpPr>
        <p:spPr/>
        <p:txBody>
          <a:bodyPr/>
          <a:lstStyle/>
          <a:p>
            <a:fld id="{EB937F48-D485-49AB-BF6E-DE5EA95E8848}" type="slidenum">
              <a:rPr lang="en-US" smtClean="0"/>
              <a:t>34</a:t>
            </a:fld>
            <a:endParaRPr lang="en-US"/>
          </a:p>
        </p:txBody>
      </p:sp>
    </p:spTree>
    <p:extLst>
      <p:ext uri="{BB962C8B-B14F-4D97-AF65-F5344CB8AC3E}">
        <p14:creationId xmlns:p14="http://schemas.microsoft.com/office/powerpoint/2010/main" val="8424627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15790"/>
            <a:ext cx="5608320" cy="4575810"/>
          </a:xfrm>
        </p:spPr>
        <p:txBody>
          <a:bodyPr/>
          <a:lstStyle/>
          <a:p>
            <a:endParaRPr lang="en-US" dirty="0"/>
          </a:p>
        </p:txBody>
      </p:sp>
      <p:sp>
        <p:nvSpPr>
          <p:cNvPr id="4" name="Slide Number Placeholder 3"/>
          <p:cNvSpPr>
            <a:spLocks noGrp="1"/>
          </p:cNvSpPr>
          <p:nvPr>
            <p:ph type="sldNum" sz="quarter" idx="10"/>
          </p:nvPr>
        </p:nvSpPr>
        <p:spPr/>
        <p:txBody>
          <a:bodyPr/>
          <a:lstStyle/>
          <a:p>
            <a:fld id="{EB937F48-D485-49AB-BF6E-DE5EA95E8848}" type="slidenum">
              <a:rPr lang="en-US" smtClean="0"/>
              <a:t>40</a:t>
            </a:fld>
            <a:endParaRPr lang="en-US"/>
          </a:p>
        </p:txBody>
      </p:sp>
    </p:spTree>
    <p:extLst>
      <p:ext uri="{BB962C8B-B14F-4D97-AF65-F5344CB8AC3E}">
        <p14:creationId xmlns:p14="http://schemas.microsoft.com/office/powerpoint/2010/main" val="9341992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4C3A73-D7F5-4394-B39A-D14A9A6F7F6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218749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a:t>
            </a:r>
            <a:r>
              <a:rPr lang="en-US" baseline="0" dirty="0"/>
              <a:t> do we do this?</a:t>
            </a:r>
          </a:p>
          <a:p>
            <a:endParaRPr lang="en-US" baseline="0" dirty="0"/>
          </a:p>
          <a:p>
            <a:endParaRPr lang="en-US" baseline="0" dirty="0"/>
          </a:p>
          <a:p>
            <a:endParaRPr lang="en-US" baseline="0" dirty="0"/>
          </a:p>
          <a:p>
            <a:r>
              <a:rPr lang="en-US" baseline="0" dirty="0"/>
              <a:t>MN State Grant</a:t>
            </a:r>
          </a:p>
          <a:p>
            <a:r>
              <a:rPr lang="en-US" baseline="0" dirty="0"/>
              <a:t>MN Reconnect</a:t>
            </a:r>
          </a:p>
          <a:p>
            <a:r>
              <a:rPr lang="en-US" baseline="0" dirty="0"/>
              <a:t>SELF Loan and SELF Refi</a:t>
            </a:r>
          </a:p>
          <a:p>
            <a:r>
              <a:rPr lang="en-US" baseline="0" dirty="0"/>
              <a:t>Childcare Grants</a:t>
            </a:r>
          </a:p>
          <a:p>
            <a:r>
              <a:rPr lang="en-US" baseline="0" dirty="0"/>
              <a:t>Summer Academic </a:t>
            </a:r>
            <a:r>
              <a:rPr lang="en-US" baseline="0" dirty="0" err="1"/>
              <a:t>Enrichemt</a:t>
            </a:r>
            <a:r>
              <a:rPr lang="en-US" baseline="0" dirty="0"/>
              <a:t> </a:t>
            </a:r>
            <a:endParaRPr lang="en-US" dirty="0"/>
          </a:p>
        </p:txBody>
      </p:sp>
      <p:sp>
        <p:nvSpPr>
          <p:cNvPr id="4" name="Slide Number Placeholder 3"/>
          <p:cNvSpPr>
            <a:spLocks noGrp="1"/>
          </p:cNvSpPr>
          <p:nvPr>
            <p:ph type="sldNum" sz="quarter" idx="10"/>
          </p:nvPr>
        </p:nvSpPr>
        <p:spPr/>
        <p:txBody>
          <a:bodyPr/>
          <a:lstStyle/>
          <a:p>
            <a:fld id="{9AEBE87A-07E0-4159-BCCB-C46FFA78652F}" type="slidenum">
              <a:rPr lang="en-US" smtClean="0"/>
              <a:pPr/>
              <a:t>7</a:t>
            </a:fld>
            <a:endParaRPr lang="en-US" dirty="0"/>
          </a:p>
        </p:txBody>
      </p:sp>
    </p:spTree>
    <p:extLst>
      <p:ext uri="{BB962C8B-B14F-4D97-AF65-F5344CB8AC3E}">
        <p14:creationId xmlns:p14="http://schemas.microsoft.com/office/powerpoint/2010/main" val="7473667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Higher education leaders who wish to engage their campus teams in this methodology are committed to understanding equity, they have the ability to lead in intentional equity-minded ways. More importantly, these leaders support data disaggregation and analysis close to practice; in doing so they support faculty and academic leaders to take an in-depth view of department and course success rates.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4C3A73-D7F5-4394-B39A-D14A9A6F7F6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697493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4C3A73-D7F5-4394-B39A-D14A9A6F7F6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668152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24 overlapping</a:t>
            </a:r>
            <a:r>
              <a:rPr lang="en-US" baseline="0" dirty="0"/>
              <a:t> questions for employees &amp; students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MCTC – did not</a:t>
            </a:r>
            <a:r>
              <a:rPr lang="en-US" baseline="0" dirty="0"/>
              <a:t> employees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SMSU, NHCC, Metro State U, Minneapolis-CTC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4C3A73-D7F5-4394-B39A-D14A9A6F7F6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758839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24 overlapping</a:t>
            </a:r>
            <a:r>
              <a:rPr lang="en-US" baseline="0" dirty="0"/>
              <a:t> questions for employees &amp; students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MCTC – did not</a:t>
            </a:r>
            <a:r>
              <a:rPr lang="en-US" baseline="0" dirty="0"/>
              <a:t> employees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SMSU, NHCC, Metro State U, Minneapolis-CTC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4C3A73-D7F5-4394-B39A-D14A9A6F7F6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791452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4C3A73-D7F5-4394-B39A-D14A9A6F7F6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127774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EBE87A-07E0-4159-BCCB-C46FFA78652F}" type="slidenum">
              <a:rPr lang="en-US" smtClean="0"/>
              <a:pPr/>
              <a:t>8</a:t>
            </a:fld>
            <a:endParaRPr lang="en-US" dirty="0"/>
          </a:p>
        </p:txBody>
      </p:sp>
    </p:spTree>
    <p:extLst>
      <p:ext uri="{BB962C8B-B14F-4D97-AF65-F5344CB8AC3E}">
        <p14:creationId xmlns:p14="http://schemas.microsoft.com/office/powerpoint/2010/main" val="12686387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Emphasize the differences in attainment</a:t>
            </a:r>
            <a:r>
              <a:rPr lang="en-US" baseline="0" dirty="0"/>
              <a:t> between basic race groups. </a:t>
            </a:r>
          </a:p>
          <a:p>
            <a:pPr marL="171450" indent="-171450">
              <a:buFont typeface="Arial" panose="020B0604020202020204" pitchFamily="34" charset="0"/>
              <a:buChar char="•"/>
            </a:pPr>
            <a:r>
              <a:rPr lang="en-US" baseline="0" dirty="0"/>
              <a:t>Usually I bring up the Asian category and I hint at taking that category apart coming up</a:t>
            </a:r>
            <a:endParaRPr lang="en-US" dirty="0"/>
          </a:p>
        </p:txBody>
      </p:sp>
      <p:sp>
        <p:nvSpPr>
          <p:cNvPr id="4" name="Slide Number Placeholder 3"/>
          <p:cNvSpPr>
            <a:spLocks noGrp="1"/>
          </p:cNvSpPr>
          <p:nvPr>
            <p:ph type="sldNum" sz="quarter" idx="10"/>
          </p:nvPr>
        </p:nvSpPr>
        <p:spPr/>
        <p:txBody>
          <a:bodyPr/>
          <a:lstStyle/>
          <a:p>
            <a:pPr>
              <a:defRPr/>
            </a:pPr>
            <a:fld id="{0075F672-8F42-45E0-8292-1F608A9A17E1}" type="slidenum">
              <a:rPr lang="en-US" smtClean="0"/>
              <a:pPr>
                <a:defRPr/>
              </a:pPr>
              <a:t>11</a:t>
            </a:fld>
            <a:endParaRPr lang="en-US" dirty="0"/>
          </a:p>
        </p:txBody>
      </p:sp>
    </p:spTree>
    <p:extLst>
      <p:ext uri="{BB962C8B-B14F-4D97-AF65-F5344CB8AC3E}">
        <p14:creationId xmlns:p14="http://schemas.microsoft.com/office/powerpoint/2010/main" val="7325798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4350" indent="-514350">
              <a:spcBef>
                <a:spcPts val="0"/>
              </a:spcBef>
              <a:spcAft>
                <a:spcPts val="1800"/>
              </a:spcAft>
              <a:buFont typeface="+mj-lt"/>
              <a:buAutoNum type="arabicPeriod"/>
            </a:pPr>
            <a:r>
              <a:rPr lang="en-US" sz="1200" dirty="0">
                <a:solidFill>
                  <a:srgbClr val="FF0000"/>
                </a:solidFill>
              </a:rPr>
              <a:t>Strategic Questions</a:t>
            </a:r>
          </a:p>
          <a:p>
            <a:pPr marL="514350" indent="-514350">
              <a:spcBef>
                <a:spcPts val="0"/>
              </a:spcBef>
              <a:spcAft>
                <a:spcPts val="1800"/>
              </a:spcAft>
              <a:buFont typeface="+mj-lt"/>
              <a:buAutoNum type="arabicPeriod"/>
            </a:pPr>
            <a:endParaRPr lang="en-US" sz="1200" dirty="0">
              <a:solidFill>
                <a:srgbClr val="FF0000"/>
              </a:solidFill>
            </a:endParaRPr>
          </a:p>
          <a:p>
            <a:pPr marL="514350" indent="-514350">
              <a:spcBef>
                <a:spcPts val="0"/>
              </a:spcBef>
              <a:spcAft>
                <a:spcPts val="1800"/>
              </a:spcAft>
              <a:buFont typeface="+mj-lt"/>
              <a:buAutoNum type="arabicPeriod"/>
            </a:pPr>
            <a:r>
              <a:rPr lang="en-US" sz="1200" dirty="0">
                <a:solidFill>
                  <a:srgbClr val="FF0000"/>
                </a:solidFill>
              </a:rPr>
              <a:t>How can Minnesota State capitalize on both traditional strengths and new opportunities to fortify its teaching and research globally?</a:t>
            </a:r>
            <a:endParaRPr lang="en-US" sz="1200" dirty="0">
              <a:solidFill>
                <a:schemeClr val="tx1"/>
              </a:solidFill>
            </a:endParaRPr>
          </a:p>
          <a:p>
            <a:pPr marL="514350" indent="-514350">
              <a:spcBef>
                <a:spcPts val="0"/>
              </a:spcBef>
              <a:spcAft>
                <a:spcPts val="1800"/>
              </a:spcAft>
              <a:buFont typeface="+mj-lt"/>
              <a:buAutoNum type="arabicPeriod"/>
            </a:pPr>
            <a:r>
              <a:rPr lang="en-US" sz="1200" dirty="0">
                <a:solidFill>
                  <a:schemeClr val="tx1"/>
                </a:solidFill>
              </a:rPr>
              <a:t>As we reimagine Minnesota State, are there other opportunities that the Board sees for expanding this work and increasing alignment with statewide workforce development efforts?</a:t>
            </a:r>
          </a:p>
          <a:p>
            <a:pPr marL="514350" indent="-514350">
              <a:spcBef>
                <a:spcPts val="0"/>
              </a:spcBef>
              <a:spcAft>
                <a:spcPts val="1800"/>
              </a:spcAft>
              <a:buFont typeface="+mj-lt"/>
              <a:buAutoNum type="arabicPeriod"/>
            </a:pPr>
            <a:r>
              <a:rPr lang="en-US" sz="1200" dirty="0">
                <a:solidFill>
                  <a:schemeClr val="tx1"/>
                </a:solidFill>
              </a:rPr>
              <a:t>Are there additional policy implications that we should consider as we further this work?</a:t>
            </a:r>
          </a:p>
          <a:p>
            <a:endParaRPr lang="en-US" dirty="0"/>
          </a:p>
        </p:txBody>
      </p:sp>
      <p:sp>
        <p:nvSpPr>
          <p:cNvPr id="4" name="Slide Number Placeholder 3"/>
          <p:cNvSpPr>
            <a:spLocks noGrp="1"/>
          </p:cNvSpPr>
          <p:nvPr>
            <p:ph type="sldNum" sz="quarter" idx="10"/>
          </p:nvPr>
        </p:nvSpPr>
        <p:spPr/>
        <p:txBody>
          <a:bodyPr/>
          <a:lstStyle/>
          <a:p>
            <a:fld id="{3431C8A3-8156-4C69-AECA-9A943E77AC32}" type="slidenum">
              <a:rPr lang="en-US" smtClean="0"/>
              <a:t>20</a:t>
            </a:fld>
            <a:endParaRPr lang="en-US"/>
          </a:p>
        </p:txBody>
      </p:sp>
    </p:spTree>
    <p:extLst>
      <p:ext uri="{BB962C8B-B14F-4D97-AF65-F5344CB8AC3E}">
        <p14:creationId xmlns:p14="http://schemas.microsoft.com/office/powerpoint/2010/main" val="20889861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summer work has focused on understanding our data better. To just say we are going to eliminate the educational equity gaps, we need to understand where they exist and how to begin to tackle them.</a:t>
            </a:r>
          </a:p>
          <a:p>
            <a:r>
              <a:rPr lang="en-US" dirty="0"/>
              <a:t> </a:t>
            </a:r>
          </a:p>
          <a:p>
            <a:r>
              <a:rPr lang="en-US" dirty="0"/>
              <a:t>We need to establish clear benchmarks and targets to measure and monitor progress. Now, there are a multitude of different lenses by which we could look at our work but we have decided to focus on three primary areas to disaggregate the data:</a:t>
            </a:r>
          </a:p>
          <a:p>
            <a:r>
              <a:rPr lang="en-US" dirty="0"/>
              <a:t> </a:t>
            </a:r>
          </a:p>
          <a:p>
            <a:pPr marL="171450" lvl="0" indent="-171450">
              <a:buFont typeface="Arial" panose="020B0604020202020204" pitchFamily="34" charset="0"/>
              <a:buChar char="•"/>
            </a:pPr>
            <a:r>
              <a:rPr lang="en-US" dirty="0"/>
              <a:t>By race and ethnicity</a:t>
            </a:r>
          </a:p>
          <a:p>
            <a:pPr marL="171450" lvl="0" indent="-171450">
              <a:buFont typeface="Arial" panose="020B0604020202020204" pitchFamily="34" charset="0"/>
              <a:buChar char="•"/>
            </a:pPr>
            <a:r>
              <a:rPr lang="en-US" dirty="0"/>
              <a:t>First generation status</a:t>
            </a:r>
          </a:p>
          <a:p>
            <a:pPr marL="171450" lvl="0" indent="-171450">
              <a:buFont typeface="Arial" panose="020B0604020202020204" pitchFamily="34" charset="0"/>
              <a:buChar char="•"/>
            </a:pPr>
            <a:r>
              <a:rPr lang="en-US" dirty="0"/>
              <a:t>Socioeconomic status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937F48-D485-49AB-BF6E-DE5EA95E884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381534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have heard me say throughout the way that if we could have eliminated the gaps on our own, we would have. But that in order to really do this work effectively, we must engage with community partners and other state agencies to identify resources and opportunities to address the non-academic barriers that our students face. </a:t>
            </a:r>
          </a:p>
          <a:p>
            <a:r>
              <a:rPr lang="en-US" dirty="0"/>
              <a:t> </a:t>
            </a:r>
          </a:p>
          <a:p>
            <a:r>
              <a:rPr lang="en-US" dirty="0"/>
              <a:t>I have already had conversations with Lt. Governor Flanagan, Office of Higher Education Commissioner Dennis Olson and others from their teams about this work and I think I can say that they will be enthusiastic partners as we go forward.</a:t>
            </a:r>
          </a:p>
          <a:p>
            <a:endParaRPr lang="en-US" dirty="0"/>
          </a:p>
          <a:p>
            <a:r>
              <a:rPr lang="en-US" dirty="0"/>
              <a:t>Later this fall, I will kick-off a series of learning sessions with community leaders. Learning from those conversations will result in the development of the Equity Summit.</a:t>
            </a:r>
          </a:p>
          <a:p>
            <a:endParaRPr lang="en-US" dirty="0"/>
          </a:p>
          <a:p>
            <a:r>
              <a:rPr lang="en-US" dirty="0"/>
              <a:t>We will ask partners to review their respective work through an educational lens: Be intentional, study the barriers and then bring their “work results” to this Equity Summit.  </a:t>
            </a:r>
          </a:p>
          <a:p>
            <a:endParaRPr lang="en-US" dirty="0"/>
          </a:p>
          <a:p>
            <a:r>
              <a:rPr lang="en-US" dirty="0"/>
              <a:t>We will leverage our </a:t>
            </a:r>
            <a:r>
              <a:rPr lang="en-US" dirty="0" err="1"/>
              <a:t>systemness</a:t>
            </a:r>
            <a:r>
              <a:rPr lang="en-US" dirty="0"/>
              <a:t> and seek feedback, do research and then update the data accordingly.  </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937F48-D485-49AB-BF6E-DE5EA95E884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40153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Organizational Attributes</a:t>
            </a:r>
          </a:p>
          <a:p>
            <a:r>
              <a:rPr lang="en-US" dirty="0"/>
              <a:t>Diversity, equity, and inclusion initiatives and strategy are proactive and ALWAYS imperative. </a:t>
            </a:r>
          </a:p>
          <a:p>
            <a:r>
              <a:rPr lang="en-US" dirty="0"/>
              <a:t>**Key IDEA*</a:t>
            </a:r>
          </a:p>
          <a:p>
            <a:r>
              <a:rPr lang="en-US" dirty="0"/>
              <a:t>Inclusion support is important not just when there is a discrimination complaint or major issue.</a:t>
            </a:r>
          </a:p>
          <a:p>
            <a:endParaRPr lang="en-US" dirty="0"/>
          </a:p>
          <a:p>
            <a:r>
              <a:rPr lang="en-US" dirty="0"/>
              <a:t>The organization’s culture is based on inclusion and not just on representation.</a:t>
            </a:r>
          </a:p>
          <a:p>
            <a:endParaRPr lang="en-US" dirty="0"/>
          </a:p>
          <a:p>
            <a:r>
              <a:rPr lang="en-US" dirty="0"/>
              <a:t>Organization advances and operationalizes cultural competency.</a:t>
            </a:r>
          </a:p>
          <a:p>
            <a:endParaRPr lang="en-US" dirty="0"/>
          </a:p>
          <a:p>
            <a:r>
              <a:rPr lang="en-US" dirty="0"/>
              <a:t>There is visible diversity at all levels of the organization.</a:t>
            </a:r>
          </a:p>
          <a:p>
            <a:pPr marL="0" indent="0">
              <a:buNone/>
              <a:defRPr/>
            </a:pPr>
            <a:r>
              <a:rPr lang="en-US" sz="1200" dirty="0"/>
              <a:t>Strategic Planning is an essential component to advance any model or institutional effort to advance diversity, equity, and inclusion. The execution of the plan must involve the engagement of critical stakeholders in the process and provide regular review and monitoring for successful implementation. </a:t>
            </a:r>
          </a:p>
          <a:p>
            <a:pPr marL="0" indent="0">
              <a:buNone/>
              <a:defRPr/>
            </a:pPr>
            <a:endParaRPr lang="en-US" sz="1200" dirty="0"/>
          </a:p>
          <a:p>
            <a:pPr marL="0" indent="0">
              <a:buNone/>
              <a:defRPr/>
            </a:pPr>
            <a:r>
              <a:rPr lang="en-US" sz="1200" dirty="0"/>
              <a:t>The planning team should be make sure that staff and faculty are given the freedom to proceed with day-to-day implementation once any plan is complete.</a:t>
            </a:r>
          </a:p>
          <a:p>
            <a:pPr marL="0" indent="0">
              <a:buNone/>
              <a:defRPr/>
            </a:pPr>
            <a:endParaRPr lang="en-US" sz="1200" dirty="0"/>
          </a:p>
          <a:p>
            <a:pPr marL="0" indent="0">
              <a:buNone/>
              <a:defRPr/>
            </a:pPr>
            <a:r>
              <a:rPr lang="en-US" sz="1200" dirty="0"/>
              <a:t> Senior Leaders should regularly monitor progress so that additional support on a task-by-task basis can be provided if progress slows. </a:t>
            </a:r>
          </a:p>
          <a:p>
            <a:pPr marL="0" indent="0">
              <a:buNone/>
              <a:defRPr/>
            </a:pPr>
            <a:endParaRPr lang="en-US" sz="1200" dirty="0"/>
          </a:p>
          <a:p>
            <a:endParaRPr lang="en-US" dirty="0"/>
          </a:p>
        </p:txBody>
      </p:sp>
      <p:sp>
        <p:nvSpPr>
          <p:cNvPr id="4" name="Slide Number Placeholder 3"/>
          <p:cNvSpPr>
            <a:spLocks noGrp="1"/>
          </p:cNvSpPr>
          <p:nvPr>
            <p:ph type="sldNum" sz="quarter" idx="10"/>
          </p:nvPr>
        </p:nvSpPr>
        <p:spPr/>
        <p:txBody>
          <a:bodyPr/>
          <a:lstStyle/>
          <a:p>
            <a:fld id="{3431C8A3-8156-4C69-AECA-9A943E77AC32}" type="slidenum">
              <a:rPr lang="en-US" smtClean="0"/>
              <a:t>24</a:t>
            </a:fld>
            <a:endParaRPr lang="en-US"/>
          </a:p>
        </p:txBody>
      </p:sp>
    </p:spTree>
    <p:extLst>
      <p:ext uri="{BB962C8B-B14F-4D97-AF65-F5344CB8AC3E}">
        <p14:creationId xmlns:p14="http://schemas.microsoft.com/office/powerpoint/2010/main" val="2728028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EB937F48-D485-49AB-BF6E-DE5EA95E8848}" type="slidenum">
              <a:rPr lang="en-US" smtClean="0"/>
              <a:t>25</a:t>
            </a:fld>
            <a:endParaRPr lang="en-US"/>
          </a:p>
        </p:txBody>
      </p:sp>
    </p:spTree>
    <p:extLst>
      <p:ext uri="{BB962C8B-B14F-4D97-AF65-F5344CB8AC3E}">
        <p14:creationId xmlns:p14="http://schemas.microsoft.com/office/powerpoint/2010/main" val="39841360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SHEEO005_PPT_Rd1_Cov.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2571" cy="6858000"/>
          </a:xfrm>
          <a:prstGeom prst="rect">
            <a:avLst/>
          </a:prstGeom>
        </p:spPr>
      </p:pic>
      <p:sp>
        <p:nvSpPr>
          <p:cNvPr id="2" name="Title 1"/>
          <p:cNvSpPr>
            <a:spLocks noGrp="1"/>
          </p:cNvSpPr>
          <p:nvPr>
            <p:ph type="ctrTitle"/>
          </p:nvPr>
        </p:nvSpPr>
        <p:spPr>
          <a:xfrm>
            <a:off x="1034367" y="2409303"/>
            <a:ext cx="7423833" cy="981643"/>
          </a:xfrm>
        </p:spPr>
        <p:txBody>
          <a:bodyPr anchor="b" anchorCtr="0"/>
          <a:lstStyle/>
          <a:p>
            <a:r>
              <a:rPr lang="en-US" dirty="0"/>
              <a:t>Click to edit Master title style</a:t>
            </a:r>
          </a:p>
        </p:txBody>
      </p:sp>
      <p:sp>
        <p:nvSpPr>
          <p:cNvPr id="3" name="Subtitle 2"/>
          <p:cNvSpPr>
            <a:spLocks noGrp="1"/>
          </p:cNvSpPr>
          <p:nvPr>
            <p:ph type="subTitle" idx="1"/>
          </p:nvPr>
        </p:nvSpPr>
        <p:spPr>
          <a:xfrm>
            <a:off x="1124629" y="3637413"/>
            <a:ext cx="6400800" cy="1752600"/>
          </a:xfrm>
        </p:spPr>
        <p:txBody>
          <a:bodyPr>
            <a:normAutofit/>
          </a:bodyPr>
          <a:lstStyle>
            <a:lvl1pPr marL="0" indent="0" algn="l">
              <a:buNone/>
              <a:defRPr sz="2000">
                <a:solidFill>
                  <a:srgbClr val="18786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B89EDE66-9D95-944F-982D-3D9261F5CB6E}" type="datetimeFigureOut">
              <a:rPr lang="en-US" smtClean="0"/>
              <a:t>3/3/2020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02FD71-8556-3D42-93E1-7A420FC57743}" type="slidenum">
              <a:rPr lang="en-US" smtClean="0"/>
              <a:t>‹#›</a:t>
            </a:fld>
            <a:endParaRPr lang="en-US"/>
          </a:p>
        </p:txBody>
      </p:sp>
    </p:spTree>
    <p:extLst>
      <p:ext uri="{BB962C8B-B14F-4D97-AF65-F5344CB8AC3E}">
        <p14:creationId xmlns:p14="http://schemas.microsoft.com/office/powerpoint/2010/main" val="30057619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buClr>
                <a:srgbClr val="009F4D"/>
              </a:buClr>
              <a:defRPr sz="1575">
                <a:solidFill>
                  <a:schemeClr val="tx2"/>
                </a:solidFill>
              </a:defRPr>
            </a:lvl1pPr>
            <a:lvl2pPr>
              <a:buClr>
                <a:srgbClr val="009F4D"/>
              </a:buClr>
              <a:defRPr sz="1350">
                <a:solidFill>
                  <a:schemeClr val="tx2"/>
                </a:solidFill>
              </a:defRPr>
            </a:lvl2pPr>
            <a:lvl3pPr>
              <a:buClr>
                <a:srgbClr val="009F4D"/>
              </a:buClr>
              <a:defRPr sz="1238">
                <a:solidFill>
                  <a:schemeClr val="tx2"/>
                </a:solidFill>
              </a:defRPr>
            </a:lvl3pPr>
            <a:lvl4pPr>
              <a:buClr>
                <a:srgbClr val="009F4D"/>
              </a:buClr>
              <a:defRPr>
                <a:solidFill>
                  <a:schemeClr val="tx2"/>
                </a:solidFill>
              </a:defRPr>
            </a:lvl4pPr>
            <a:lvl5pPr marL="1157288" indent="-128588">
              <a:buClr>
                <a:srgbClr val="009F4D"/>
              </a:buClr>
              <a:buFont typeface="Courier New" panose="02070309020205020404" pitchFamily="49" charset="0"/>
              <a:buChar char="o"/>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4"/>
          <p:cNvSpPr>
            <a:spLocks noGrp="1"/>
          </p:cNvSpPr>
          <p:nvPr>
            <p:ph type="body" sz="quarter" idx="15" hasCustomPrompt="1"/>
          </p:nvPr>
        </p:nvSpPr>
        <p:spPr>
          <a:xfrm>
            <a:off x="457200" y="381000"/>
            <a:ext cx="8153400" cy="1066800"/>
          </a:xfrm>
        </p:spPr>
        <p:txBody>
          <a:bodyPr>
            <a:normAutofit/>
          </a:bodyPr>
          <a:lstStyle>
            <a:lvl1pPr marL="0" indent="0">
              <a:buNone/>
              <a:defRPr sz="2025" b="1">
                <a:solidFill>
                  <a:schemeClr val="tx2"/>
                </a:solidFill>
              </a:defRPr>
            </a:lvl1pPr>
          </a:lstStyle>
          <a:p>
            <a:pPr lvl="0"/>
            <a:r>
              <a:rPr lang="en-US" dirty="0"/>
              <a:t>Click to edit header</a:t>
            </a:r>
          </a:p>
        </p:txBody>
      </p:sp>
    </p:spTree>
    <p:extLst>
      <p:ext uri="{BB962C8B-B14F-4D97-AF65-F5344CB8AC3E}">
        <p14:creationId xmlns:p14="http://schemas.microsoft.com/office/powerpoint/2010/main" val="36128742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3" name="Picture 2" title="Minnesota State logo"/>
          <p:cNvPicPr>
            <a:picLocks noChangeAspect="1"/>
          </p:cNvPicPr>
          <p:nvPr userDrawn="1"/>
        </p:nvPicPr>
        <p:blipFill rotWithShape="1">
          <a:blip r:embed="rId2">
            <a:extLst>
              <a:ext uri="{28A0092B-C50C-407E-A947-70E740481C1C}">
                <a14:useLocalDpi xmlns:a14="http://schemas.microsoft.com/office/drawing/2010/main" val="0"/>
              </a:ext>
            </a:extLst>
          </a:blip>
          <a:srcRect l="5000" t="36298" r="5000"/>
          <a:stretch/>
        </p:blipFill>
        <p:spPr>
          <a:xfrm>
            <a:off x="457200" y="1219200"/>
            <a:ext cx="8229600" cy="2139696"/>
          </a:xfrm>
          <a:prstGeom prst="rect">
            <a:avLst/>
          </a:prstGeom>
        </p:spPr>
      </p:pic>
      <p:pic>
        <p:nvPicPr>
          <p:cNvPr id="4" name="Picture 3" title="Blue line"/>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778134"/>
            <a:ext cx="9144000" cy="115824"/>
          </a:xfrm>
          <a:prstGeom prst="rect">
            <a:avLst/>
          </a:prstGeom>
        </p:spPr>
      </p:pic>
      <p:sp>
        <p:nvSpPr>
          <p:cNvPr id="8" name="Text Placeholder 7"/>
          <p:cNvSpPr>
            <a:spLocks noGrp="1"/>
          </p:cNvSpPr>
          <p:nvPr>
            <p:ph type="body" sz="quarter" idx="10" hasCustomPrompt="1"/>
          </p:nvPr>
        </p:nvSpPr>
        <p:spPr>
          <a:xfrm>
            <a:off x="5410200" y="3124200"/>
            <a:ext cx="2667000" cy="457200"/>
          </a:xfrm>
          <a:prstGeom prst="rect">
            <a:avLst/>
          </a:prstGeom>
        </p:spPr>
        <p:txBody>
          <a:bodyPr>
            <a:normAutofit/>
          </a:bodyPr>
          <a:lstStyle>
            <a:lvl1pPr marL="0" indent="0" algn="r">
              <a:buNone/>
              <a:defRPr sz="1800" b="0">
                <a:solidFill>
                  <a:srgbClr val="003C66"/>
                </a:solidFill>
              </a:defRPr>
            </a:lvl1pPr>
          </a:lstStyle>
          <a:p>
            <a:pPr lvl="0"/>
            <a:r>
              <a:rPr lang="en-US" dirty="0"/>
              <a:t>Click to edit Date</a:t>
            </a:r>
          </a:p>
        </p:txBody>
      </p:sp>
      <p:sp>
        <p:nvSpPr>
          <p:cNvPr id="10" name="Text Placeholder 9"/>
          <p:cNvSpPr>
            <a:spLocks noGrp="1"/>
          </p:cNvSpPr>
          <p:nvPr>
            <p:ph type="body" sz="quarter" idx="11" hasCustomPrompt="1"/>
          </p:nvPr>
        </p:nvSpPr>
        <p:spPr>
          <a:xfrm>
            <a:off x="4724400" y="3468688"/>
            <a:ext cx="3352800" cy="417512"/>
          </a:xfrm>
          <a:prstGeom prst="rect">
            <a:avLst/>
          </a:prstGeom>
        </p:spPr>
        <p:txBody>
          <a:bodyPr>
            <a:noAutofit/>
          </a:bodyPr>
          <a:lstStyle>
            <a:lvl1pPr marL="0" indent="0" algn="r">
              <a:buNone/>
              <a:defRPr sz="1600" b="0">
                <a:solidFill>
                  <a:srgbClr val="003C66"/>
                </a:solidFill>
              </a:defRPr>
            </a:lvl1pPr>
          </a:lstStyle>
          <a:p>
            <a:pPr lvl="0"/>
            <a:r>
              <a:rPr lang="en-US" dirty="0"/>
              <a:t>Click to edit DEPARMENT NAME</a:t>
            </a:r>
          </a:p>
        </p:txBody>
      </p:sp>
      <p:sp>
        <p:nvSpPr>
          <p:cNvPr id="14" name="Text Placeholder 13"/>
          <p:cNvSpPr>
            <a:spLocks noGrp="1"/>
          </p:cNvSpPr>
          <p:nvPr>
            <p:ph type="body" sz="quarter" idx="13" hasCustomPrompt="1"/>
          </p:nvPr>
        </p:nvSpPr>
        <p:spPr>
          <a:xfrm>
            <a:off x="990600" y="5105400"/>
            <a:ext cx="2667000" cy="533400"/>
          </a:xfrm>
          <a:prstGeom prst="rect">
            <a:avLst/>
          </a:prstGeom>
        </p:spPr>
        <p:txBody>
          <a:bodyPr>
            <a:normAutofit/>
          </a:bodyPr>
          <a:lstStyle>
            <a:lvl1pPr marL="0" indent="0">
              <a:buNone/>
              <a:defRPr sz="2000" b="1">
                <a:solidFill>
                  <a:srgbClr val="009F4D"/>
                </a:solidFill>
              </a:defRPr>
            </a:lvl1pPr>
          </a:lstStyle>
          <a:p>
            <a:pPr lvl="0"/>
            <a:r>
              <a:rPr lang="en-US" dirty="0"/>
              <a:t>Click to edit Subhead</a:t>
            </a:r>
          </a:p>
        </p:txBody>
      </p:sp>
      <p:sp>
        <p:nvSpPr>
          <p:cNvPr id="5" name="Text Placeholder 4" title="Text Box with MINNESOTA STATE typed in gray"/>
          <p:cNvSpPr>
            <a:spLocks noGrp="1"/>
          </p:cNvSpPr>
          <p:nvPr>
            <p:ph type="body" sz="quarter" idx="14"/>
          </p:nvPr>
        </p:nvSpPr>
        <p:spPr>
          <a:xfrm>
            <a:off x="990600" y="5715000"/>
            <a:ext cx="2819400" cy="381000"/>
          </a:xfrm>
          <a:prstGeom prst="rect">
            <a:avLst/>
          </a:prstGeom>
        </p:spPr>
        <p:txBody>
          <a:bodyPr>
            <a:normAutofit/>
          </a:bodyPr>
          <a:lstStyle>
            <a:lvl1pPr marL="0" indent="0">
              <a:buNone/>
              <a:defRPr sz="1400" b="1">
                <a:solidFill>
                  <a:schemeClr val="bg1">
                    <a:lumMod val="50000"/>
                  </a:schemeClr>
                </a:solidFill>
                <a:latin typeface="+mn-lt"/>
              </a:defRPr>
            </a:lvl1pPr>
          </a:lstStyle>
          <a:p>
            <a:pPr lvl="0"/>
            <a:r>
              <a:rPr lang="en-US"/>
              <a:t>Edit Master text styles</a:t>
            </a:r>
          </a:p>
        </p:txBody>
      </p:sp>
      <p:sp>
        <p:nvSpPr>
          <p:cNvPr id="2" name="Title 1"/>
          <p:cNvSpPr>
            <a:spLocks noGrp="1"/>
          </p:cNvSpPr>
          <p:nvPr>
            <p:ph type="title"/>
          </p:nvPr>
        </p:nvSpPr>
        <p:spPr>
          <a:xfrm>
            <a:off x="990600" y="3779839"/>
            <a:ext cx="7886700" cy="1325563"/>
          </a:xfrm>
        </p:spPr>
        <p:txBody>
          <a:bodyPr>
            <a:normAutofit/>
          </a:bodyPr>
          <a:lstStyle>
            <a:lvl1pPr>
              <a:defRPr sz="4000" b="1"/>
            </a:lvl1pPr>
          </a:lstStyle>
          <a:p>
            <a:r>
              <a:rPr lang="en-US" dirty="0"/>
              <a:t>Click to edit Master title style</a:t>
            </a:r>
          </a:p>
        </p:txBody>
      </p:sp>
    </p:spTree>
    <p:extLst>
      <p:ext uri="{BB962C8B-B14F-4D97-AF65-F5344CB8AC3E}">
        <p14:creationId xmlns:p14="http://schemas.microsoft.com/office/powerpoint/2010/main" val="3663223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9EDE66-9D95-944F-982D-3D9261F5CB6E}" type="datetimeFigureOut">
              <a:rPr lang="en-US" smtClean="0"/>
              <a:t>3/3/2020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02FD71-8556-3D42-93E1-7A420FC57743}" type="slidenum">
              <a:rPr lang="en-US" smtClean="0"/>
              <a:t>‹#›</a:t>
            </a:fld>
            <a:endParaRPr lang="en-US"/>
          </a:p>
        </p:txBody>
      </p:sp>
    </p:spTree>
    <p:extLst>
      <p:ext uri="{BB962C8B-B14F-4D97-AF65-F5344CB8AC3E}">
        <p14:creationId xmlns:p14="http://schemas.microsoft.com/office/powerpoint/2010/main" val="18489388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2055763"/>
            <a:ext cx="4038600" cy="4070400"/>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2055763"/>
            <a:ext cx="4038600" cy="4070400"/>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89EDE66-9D95-944F-982D-3D9261F5CB6E}" type="datetimeFigureOut">
              <a:rPr lang="en-US" smtClean="0"/>
              <a:t>3/3/2020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02FD71-8556-3D42-93E1-7A420FC57743}" type="slidenum">
              <a:rPr lang="en-US" smtClean="0"/>
              <a:t>‹#›</a:t>
            </a:fld>
            <a:endParaRPr lang="en-US"/>
          </a:p>
        </p:txBody>
      </p:sp>
    </p:spTree>
    <p:extLst>
      <p:ext uri="{BB962C8B-B14F-4D97-AF65-F5344CB8AC3E}">
        <p14:creationId xmlns:p14="http://schemas.microsoft.com/office/powerpoint/2010/main" val="20082988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89EDE66-9D95-944F-982D-3D9261F5CB6E}" type="datetimeFigureOut">
              <a:rPr lang="en-US" smtClean="0"/>
              <a:t>3/3/2020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02FD71-8556-3D42-93E1-7A420FC57743}" type="slidenum">
              <a:rPr lang="en-US" smtClean="0"/>
              <a:t>‹#›</a:t>
            </a:fld>
            <a:endParaRPr lang="en-US"/>
          </a:p>
        </p:txBody>
      </p:sp>
    </p:spTree>
    <p:extLst>
      <p:ext uri="{BB962C8B-B14F-4D97-AF65-F5344CB8AC3E}">
        <p14:creationId xmlns:p14="http://schemas.microsoft.com/office/powerpoint/2010/main" val="22915288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9EDE66-9D95-944F-982D-3D9261F5CB6E}" type="datetimeFigureOut">
              <a:rPr lang="en-US" smtClean="0"/>
              <a:t>3/3/2020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602FD71-8556-3D42-93E1-7A420FC57743}" type="slidenum">
              <a:rPr lang="en-US" smtClean="0"/>
              <a:t>‹#›</a:t>
            </a:fld>
            <a:endParaRPr lang="en-US"/>
          </a:p>
        </p:txBody>
      </p:sp>
    </p:spTree>
    <p:extLst>
      <p:ext uri="{BB962C8B-B14F-4D97-AF65-F5344CB8AC3E}">
        <p14:creationId xmlns:p14="http://schemas.microsoft.com/office/powerpoint/2010/main" val="22338732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Section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3454411"/>
            <a:ext cx="9144000" cy="1199223"/>
          </a:xfrm>
          <a:solidFill>
            <a:srgbClr val="003865"/>
          </a:solidFill>
        </p:spPr>
        <p:txBody>
          <a:bodyPr anchor="ctr">
            <a:normAutofit/>
          </a:bodyPr>
          <a:lstStyle>
            <a:lvl1pPr algn="ctr">
              <a:defRPr sz="2025">
                <a:solidFill>
                  <a:schemeClr val="bg1"/>
                </a:solidFill>
              </a:defRPr>
            </a:lvl1pPr>
          </a:lstStyle>
          <a:p>
            <a:r>
              <a:rPr lang="en-US" dirty="0"/>
              <a:t>Click to edit section title</a:t>
            </a:r>
          </a:p>
        </p:txBody>
      </p:sp>
      <p:sp>
        <p:nvSpPr>
          <p:cNvPr id="3" name="Rectangle 2"/>
          <p:cNvSpPr/>
          <p:nvPr userDrawn="1"/>
        </p:nvSpPr>
        <p:spPr>
          <a:xfrm>
            <a:off x="0" y="4448017"/>
            <a:ext cx="9144000" cy="2409985"/>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n>
                <a:noFill/>
              </a:ln>
            </a:endParaRPr>
          </a:p>
        </p:txBody>
      </p:sp>
      <p:sp>
        <p:nvSpPr>
          <p:cNvPr id="12" name="Text Placeholder 10"/>
          <p:cNvSpPr>
            <a:spLocks noGrp="1"/>
          </p:cNvSpPr>
          <p:nvPr>
            <p:ph type="body" sz="quarter" idx="14" hasCustomPrompt="1"/>
          </p:nvPr>
        </p:nvSpPr>
        <p:spPr>
          <a:xfrm>
            <a:off x="2101852" y="5644884"/>
            <a:ext cx="4940300" cy="440970"/>
          </a:xfrm>
        </p:spPr>
        <p:txBody>
          <a:bodyPr>
            <a:normAutofit/>
          </a:bodyPr>
          <a:lstStyle>
            <a:lvl1pPr marL="0" indent="0" algn="ctr">
              <a:buNone/>
              <a:defRPr sz="1013" baseline="0"/>
            </a:lvl1pPr>
          </a:lstStyle>
          <a:p>
            <a:r>
              <a:rPr lang="en-US" sz="1013" dirty="0" err="1"/>
              <a:t>Firstname</a:t>
            </a:r>
            <a:r>
              <a:rPr lang="en-US" sz="1013" dirty="0"/>
              <a:t> </a:t>
            </a:r>
            <a:r>
              <a:rPr lang="en-US" sz="1013" dirty="0" err="1"/>
              <a:t>Lastname</a:t>
            </a:r>
            <a:r>
              <a:rPr lang="en-US" sz="1013" dirty="0"/>
              <a:t> | Job Title</a:t>
            </a:r>
          </a:p>
        </p:txBody>
      </p:sp>
      <p:sp>
        <p:nvSpPr>
          <p:cNvPr id="18" name="Date Placeholder 17"/>
          <p:cNvSpPr>
            <a:spLocks noGrp="1"/>
          </p:cNvSpPr>
          <p:nvPr>
            <p:ph type="dt" sz="half" idx="15"/>
          </p:nvPr>
        </p:nvSpPr>
        <p:spPr/>
        <p:txBody>
          <a:bodyPr/>
          <a:lstStyle/>
          <a:p>
            <a:fld id="{A8CA1A9B-139F-4606-AD0A-F3253110DAE5}" type="datetime1">
              <a:rPr lang="en-US" smtClean="0"/>
              <a:t>3/3/2020</a:t>
            </a:fld>
            <a:endParaRPr lang="en-US" dirty="0"/>
          </a:p>
        </p:txBody>
      </p:sp>
      <p:sp>
        <p:nvSpPr>
          <p:cNvPr id="9" name="Footer Placeholder 4"/>
          <p:cNvSpPr>
            <a:spLocks noGrp="1"/>
          </p:cNvSpPr>
          <p:nvPr>
            <p:ph type="ftr" sz="quarter" idx="3"/>
          </p:nvPr>
        </p:nvSpPr>
        <p:spPr>
          <a:xfrm>
            <a:off x="2476634" y="6356352"/>
            <a:ext cx="4190735" cy="365125"/>
          </a:xfrm>
          <a:prstGeom prst="rect">
            <a:avLst/>
          </a:prstGeom>
        </p:spPr>
        <p:txBody>
          <a:bodyPr anchor="ctr"/>
          <a:lstStyle>
            <a:lvl1pPr algn="ctr">
              <a:defRPr sz="675">
                <a:solidFill>
                  <a:schemeClr val="tx2"/>
                </a:solidFill>
              </a:defRPr>
            </a:lvl1pPr>
          </a:lstStyle>
          <a:p>
            <a:r>
              <a:rPr lang="en-US" dirty="0"/>
              <a:t>Title </a:t>
            </a:r>
            <a:r>
              <a:rPr lang="en-US" dirty="0">
                <a:solidFill>
                  <a:schemeClr val="accent1"/>
                </a:solidFill>
              </a:rPr>
              <a:t>|</a:t>
            </a:r>
            <a:r>
              <a:rPr lang="en-US" dirty="0"/>
              <a:t> ohe.state.mn.us</a:t>
            </a:r>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18432" y="741206"/>
            <a:ext cx="4297874" cy="881271"/>
          </a:xfrm>
          <a:prstGeom prst="rect">
            <a:avLst/>
          </a:prstGeom>
        </p:spPr>
      </p:pic>
      <p:pic>
        <p:nvPicPr>
          <p:cNvPr id="10" name="Picture Placeholder 3"/>
          <p:cNvPicPr>
            <a:picLocks noChangeAspect="1"/>
          </p:cNvPicPr>
          <p:nvPr userDrawn="1"/>
        </p:nvPicPr>
        <p:blipFill rotWithShape="1">
          <a:blip r:embed="rId3" cstate="print">
            <a:extLst>
              <a:ext uri="{28A0092B-C50C-407E-A947-70E740481C1C}">
                <a14:useLocalDpi xmlns:a14="http://schemas.microsoft.com/office/drawing/2010/main" val="0"/>
              </a:ext>
            </a:extLst>
          </a:blip>
          <a:srcRect t="47382" b="32126"/>
          <a:stretch/>
        </p:blipFill>
        <p:spPr>
          <a:xfrm>
            <a:off x="0" y="1892079"/>
            <a:ext cx="9144000" cy="1665298"/>
          </a:xfrm>
          <a:prstGeom prst="rect">
            <a:avLst/>
          </a:prstGeom>
        </p:spPr>
      </p:pic>
      <p:sp>
        <p:nvSpPr>
          <p:cNvPr id="4" name="TextBox 3"/>
          <p:cNvSpPr txBox="1"/>
          <p:nvPr userDrawn="1"/>
        </p:nvSpPr>
        <p:spPr>
          <a:xfrm>
            <a:off x="0" y="0"/>
            <a:ext cx="3028950" cy="300082"/>
          </a:xfrm>
          <a:prstGeom prst="rect">
            <a:avLst/>
          </a:prstGeom>
          <a:solidFill>
            <a:schemeClr val="bg1"/>
          </a:solidFill>
        </p:spPr>
        <p:txBody>
          <a:bodyPr wrap="square" rtlCol="0">
            <a:spAutoFit/>
          </a:bodyPr>
          <a:lstStyle/>
          <a:p>
            <a:endParaRPr lang="en-US" sz="1350" dirty="0"/>
          </a:p>
        </p:txBody>
      </p:sp>
    </p:spTree>
    <p:extLst>
      <p:ext uri="{BB962C8B-B14F-4D97-AF65-F5344CB8AC3E}">
        <p14:creationId xmlns:p14="http://schemas.microsoft.com/office/powerpoint/2010/main" val="3856566527"/>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3" name="Picture 2" title="Minnesota State logo"/>
          <p:cNvPicPr>
            <a:picLocks noChangeAspect="1"/>
          </p:cNvPicPr>
          <p:nvPr userDrawn="1"/>
        </p:nvPicPr>
        <p:blipFill rotWithShape="1">
          <a:blip r:embed="rId2">
            <a:extLst>
              <a:ext uri="{28A0092B-C50C-407E-A947-70E740481C1C}">
                <a14:useLocalDpi xmlns:a14="http://schemas.microsoft.com/office/drawing/2010/main" val="0"/>
              </a:ext>
            </a:extLst>
          </a:blip>
          <a:srcRect l="5000" t="36298" r="5000"/>
          <a:stretch/>
        </p:blipFill>
        <p:spPr>
          <a:xfrm>
            <a:off x="342900" y="1155230"/>
            <a:ext cx="8463623" cy="2319812"/>
          </a:xfrm>
          <a:prstGeom prst="rect">
            <a:avLst/>
          </a:prstGeom>
        </p:spPr>
      </p:pic>
      <p:pic>
        <p:nvPicPr>
          <p:cNvPr id="4" name="Picture 3" title="Blue line"/>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9363" y="3749171"/>
            <a:ext cx="9505060" cy="160530"/>
          </a:xfrm>
          <a:prstGeom prst="rect">
            <a:avLst/>
          </a:prstGeom>
        </p:spPr>
      </p:pic>
      <p:sp>
        <p:nvSpPr>
          <p:cNvPr id="6" name="Text Placeholder 9"/>
          <p:cNvSpPr>
            <a:spLocks noGrp="1"/>
          </p:cNvSpPr>
          <p:nvPr>
            <p:ph type="body" sz="quarter" idx="11" hasCustomPrompt="1"/>
          </p:nvPr>
        </p:nvSpPr>
        <p:spPr>
          <a:xfrm>
            <a:off x="5703250" y="3468688"/>
            <a:ext cx="2514600" cy="417512"/>
          </a:xfrm>
          <a:prstGeom prst="rect">
            <a:avLst/>
          </a:prstGeom>
        </p:spPr>
        <p:txBody>
          <a:bodyPr>
            <a:noAutofit/>
          </a:bodyPr>
          <a:lstStyle>
            <a:lvl1pPr marL="0" indent="0" algn="r">
              <a:buNone/>
              <a:defRPr sz="1200" b="0">
                <a:solidFill>
                  <a:srgbClr val="003C66"/>
                </a:solidFill>
              </a:defRPr>
            </a:lvl1pPr>
          </a:lstStyle>
          <a:p>
            <a:pPr lvl="0"/>
            <a:r>
              <a:rPr lang="en-US" dirty="0"/>
              <a:t>Office of Equity and Inclusion</a:t>
            </a:r>
          </a:p>
        </p:txBody>
      </p:sp>
      <p:sp>
        <p:nvSpPr>
          <p:cNvPr id="7" name="Text Placeholder 13"/>
          <p:cNvSpPr>
            <a:spLocks noGrp="1"/>
          </p:cNvSpPr>
          <p:nvPr>
            <p:ph type="body" sz="quarter" idx="13" hasCustomPrompt="1"/>
          </p:nvPr>
        </p:nvSpPr>
        <p:spPr>
          <a:xfrm>
            <a:off x="941638" y="5105400"/>
            <a:ext cx="2350201" cy="533400"/>
          </a:xfrm>
          <a:prstGeom prst="rect">
            <a:avLst/>
          </a:prstGeom>
        </p:spPr>
        <p:txBody>
          <a:bodyPr>
            <a:normAutofit/>
          </a:bodyPr>
          <a:lstStyle>
            <a:lvl1pPr marL="0" indent="0">
              <a:buNone/>
              <a:defRPr sz="1500" b="1" baseline="0">
                <a:solidFill>
                  <a:srgbClr val="009F4D"/>
                </a:solidFill>
              </a:defRPr>
            </a:lvl1pPr>
          </a:lstStyle>
          <a:p>
            <a:pPr lvl="0"/>
            <a:r>
              <a:rPr lang="en-US" dirty="0"/>
              <a:t>Dr. Clyde Wilson Pickett</a:t>
            </a:r>
          </a:p>
          <a:p>
            <a:pPr lvl="0"/>
            <a:r>
              <a:rPr lang="en-US" dirty="0"/>
              <a:t>Dr. Josefina </a:t>
            </a:r>
            <a:r>
              <a:rPr lang="en-US" dirty="0" err="1"/>
              <a:t>Landriey</a:t>
            </a:r>
            <a:endParaRPr lang="en-US" dirty="0"/>
          </a:p>
        </p:txBody>
      </p:sp>
      <p:sp>
        <p:nvSpPr>
          <p:cNvPr id="9" name="Title 1"/>
          <p:cNvSpPr>
            <a:spLocks noGrp="1"/>
          </p:cNvSpPr>
          <p:nvPr>
            <p:ph type="title" hasCustomPrompt="1"/>
          </p:nvPr>
        </p:nvSpPr>
        <p:spPr>
          <a:xfrm>
            <a:off x="941639" y="3779840"/>
            <a:ext cx="7276211" cy="890901"/>
          </a:xfrm>
        </p:spPr>
        <p:txBody>
          <a:bodyPr>
            <a:normAutofit/>
          </a:bodyPr>
          <a:lstStyle>
            <a:lvl1pPr>
              <a:defRPr sz="3000" b="1"/>
            </a:lvl1pPr>
          </a:lstStyle>
          <a:p>
            <a:r>
              <a:rPr lang="en-US" dirty="0"/>
              <a:t>Minnesota State Colleges and Universities</a:t>
            </a:r>
          </a:p>
        </p:txBody>
      </p:sp>
    </p:spTree>
    <p:extLst>
      <p:ext uri="{BB962C8B-B14F-4D97-AF65-F5344CB8AC3E}">
        <p14:creationId xmlns:p14="http://schemas.microsoft.com/office/powerpoint/2010/main" val="5018401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6388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buClr>
                <a:srgbClr val="009F4D"/>
              </a:buClr>
              <a:defRPr sz="2100">
                <a:solidFill>
                  <a:srgbClr val="0C2340"/>
                </a:solidFill>
              </a:defRPr>
            </a:lvl1pPr>
            <a:lvl2pPr>
              <a:buClr>
                <a:srgbClr val="009F4D"/>
              </a:buClr>
              <a:defRPr sz="1800">
                <a:solidFill>
                  <a:srgbClr val="0C2340"/>
                </a:solidFill>
              </a:defRPr>
            </a:lvl2pPr>
            <a:lvl3pPr>
              <a:buClr>
                <a:srgbClr val="009F4D"/>
              </a:buClr>
              <a:defRPr sz="1650">
                <a:solidFill>
                  <a:srgbClr val="0C2340"/>
                </a:solidFill>
              </a:defRPr>
            </a:lvl3pPr>
            <a:lvl4pPr>
              <a:buClr>
                <a:srgbClr val="009F4D"/>
              </a:buClr>
              <a:defRPr>
                <a:solidFill>
                  <a:srgbClr val="0C2340"/>
                </a:solidFill>
              </a:defRPr>
            </a:lvl4pPr>
            <a:lvl5pPr marL="1543050" indent="-171450">
              <a:buClr>
                <a:srgbClr val="009F4D"/>
              </a:buClr>
              <a:buFont typeface="Courier New" panose="02070309020205020404" pitchFamily="49" charset="0"/>
              <a:buChar char="o"/>
              <a:defRPr>
                <a:solidFill>
                  <a:srgbClr val="0C23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2"/>
          <p:cNvSpPr>
            <a:spLocks noGrp="1"/>
          </p:cNvSpPr>
          <p:nvPr>
            <p:ph type="body" idx="13" hasCustomPrompt="1"/>
          </p:nvPr>
        </p:nvSpPr>
        <p:spPr>
          <a:xfrm>
            <a:off x="457200" y="533403"/>
            <a:ext cx="3657600" cy="609599"/>
          </a:xfrm>
        </p:spPr>
        <p:txBody>
          <a:bodyPr anchor="b">
            <a:normAutofit/>
          </a:bodyPr>
          <a:lstStyle>
            <a:lvl1pPr marL="0" indent="0" algn="l">
              <a:buNone/>
              <a:defRPr sz="1050" b="1" cap="all" baseline="0">
                <a:solidFill>
                  <a:srgbClr val="0C2340"/>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dirty="0"/>
              <a:t>CLICK TO EDIT SECTION TITLE </a:t>
            </a:r>
          </a:p>
          <a:p>
            <a:pPr lvl="0"/>
            <a:r>
              <a:rPr lang="en-US" dirty="0"/>
              <a:t>(WHICH can RUN OVER two lines)</a:t>
            </a:r>
          </a:p>
        </p:txBody>
      </p:sp>
    </p:spTree>
    <p:extLst>
      <p:ext uri="{BB962C8B-B14F-4D97-AF65-F5344CB8AC3E}">
        <p14:creationId xmlns:p14="http://schemas.microsoft.com/office/powerpoint/2010/main" val="40501670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SHEEO005_PPT_Rd1_Inside.jp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2571" cy="6858000"/>
          </a:xfrm>
          <a:prstGeom prst="rect">
            <a:avLst/>
          </a:prstGeom>
        </p:spPr>
      </p:pic>
      <p:sp>
        <p:nvSpPr>
          <p:cNvPr id="2" name="Title Placeholder 1"/>
          <p:cNvSpPr>
            <a:spLocks noGrp="1"/>
          </p:cNvSpPr>
          <p:nvPr>
            <p:ph type="title"/>
          </p:nvPr>
        </p:nvSpPr>
        <p:spPr>
          <a:xfrm>
            <a:off x="457200" y="771789"/>
            <a:ext cx="8229600" cy="995906"/>
          </a:xfrm>
          <a:prstGeom prst="rect">
            <a:avLst/>
          </a:prstGeom>
        </p:spPr>
        <p:txBody>
          <a:bodyPr vert="horz" lIns="91440" tIns="45720" rIns="91440" bIns="45720" rtlCol="0" anchor="b" anchorCtr="0">
            <a:normAutofit/>
          </a:bodyPr>
          <a:lstStyle/>
          <a:p>
            <a:r>
              <a:rPr lang="en-US" dirty="0"/>
              <a:t>Click to edit Master title style</a:t>
            </a:r>
          </a:p>
        </p:txBody>
      </p:sp>
      <p:sp>
        <p:nvSpPr>
          <p:cNvPr id="3" name="Text Placeholder 2"/>
          <p:cNvSpPr>
            <a:spLocks noGrp="1"/>
          </p:cNvSpPr>
          <p:nvPr>
            <p:ph type="body" idx="1"/>
          </p:nvPr>
        </p:nvSpPr>
        <p:spPr>
          <a:xfrm>
            <a:off x="457200" y="2055763"/>
            <a:ext cx="8229600" cy="40704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434914"/>
            <a:ext cx="917591" cy="365125"/>
          </a:xfrm>
          <a:prstGeom prst="rect">
            <a:avLst/>
          </a:prstGeom>
        </p:spPr>
        <p:txBody>
          <a:bodyPr vert="horz" lIns="91440" tIns="45720" rIns="91440" bIns="45720" rtlCol="0" anchor="ctr"/>
          <a:lstStyle>
            <a:lvl1pPr algn="l">
              <a:defRPr sz="1200">
                <a:solidFill>
                  <a:schemeClr val="bg1"/>
                </a:solidFill>
              </a:defRPr>
            </a:lvl1pPr>
          </a:lstStyle>
          <a:p>
            <a:fld id="{B89EDE66-9D95-944F-982D-3D9261F5CB6E}" type="datetimeFigureOut">
              <a:rPr lang="en-US" smtClean="0"/>
              <a:pPr/>
              <a:t>3/3/2020</a:t>
            </a:fld>
            <a:endParaRPr lang="en-US" dirty="0"/>
          </a:p>
        </p:txBody>
      </p:sp>
      <p:sp>
        <p:nvSpPr>
          <p:cNvPr id="5" name="Footer Placeholder 4"/>
          <p:cNvSpPr>
            <a:spLocks noGrp="1"/>
          </p:cNvSpPr>
          <p:nvPr>
            <p:ph type="ftr" sz="quarter" idx="3"/>
          </p:nvPr>
        </p:nvSpPr>
        <p:spPr>
          <a:xfrm>
            <a:off x="1628473" y="6434914"/>
            <a:ext cx="5887054"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6" name="Slide Number Placeholder 5"/>
          <p:cNvSpPr>
            <a:spLocks noGrp="1"/>
          </p:cNvSpPr>
          <p:nvPr>
            <p:ph type="sldNum" sz="quarter" idx="4"/>
          </p:nvPr>
        </p:nvSpPr>
        <p:spPr>
          <a:xfrm>
            <a:off x="7751205" y="6434914"/>
            <a:ext cx="935595" cy="365125"/>
          </a:xfrm>
          <a:prstGeom prst="rect">
            <a:avLst/>
          </a:prstGeom>
        </p:spPr>
        <p:txBody>
          <a:bodyPr vert="horz" lIns="91440" tIns="45720" rIns="91440" bIns="45720" rtlCol="0" anchor="ctr"/>
          <a:lstStyle>
            <a:lvl1pPr algn="r">
              <a:defRPr sz="1200">
                <a:solidFill>
                  <a:schemeClr val="bg1"/>
                </a:solidFill>
              </a:defRPr>
            </a:lvl1pPr>
          </a:lstStyle>
          <a:p>
            <a:fld id="{8602FD71-8556-3D42-93E1-7A420FC57743}" type="slidenum">
              <a:rPr lang="en-US" smtClean="0"/>
              <a:pPr/>
              <a:t>‹#›</a:t>
            </a:fld>
            <a:endParaRPr lang="en-US"/>
          </a:p>
        </p:txBody>
      </p:sp>
    </p:spTree>
    <p:extLst>
      <p:ext uri="{BB962C8B-B14F-4D97-AF65-F5344CB8AC3E}">
        <p14:creationId xmlns:p14="http://schemas.microsoft.com/office/powerpoint/2010/main" val="10811377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 id="2147483656" r:id="rId6"/>
    <p:sldLayoutId id="2147483657" r:id="rId7"/>
    <p:sldLayoutId id="2147483658" r:id="rId8"/>
    <p:sldLayoutId id="2147483659" r:id="rId9"/>
    <p:sldLayoutId id="2147483660" r:id="rId10"/>
    <p:sldLayoutId id="2147483667" r:id="rId11"/>
  </p:sldLayoutIdLst>
  <p:txStyles>
    <p:titleStyle>
      <a:lvl1pPr algn="l" defTabSz="457200" rtl="0" eaLnBrk="1" latinLnBrk="0" hangingPunct="1">
        <a:spcBef>
          <a:spcPct val="0"/>
        </a:spcBef>
        <a:buNone/>
        <a:defRPr sz="3000" b="1" kern="1200">
          <a:solidFill>
            <a:schemeClr val="tx1">
              <a:lumMod val="75000"/>
              <a:lumOff val="25000"/>
            </a:schemeClr>
          </a:solidFill>
          <a:latin typeface="+mj-lt"/>
          <a:ea typeface="+mj-ea"/>
          <a:cs typeface="+mj-cs"/>
        </a:defRPr>
      </a:lvl1pPr>
    </p:titleStyle>
    <p:bodyStyle>
      <a:lvl1pPr marL="342900" indent="-342900" algn="l" defTabSz="457200" rtl="0" eaLnBrk="1" latinLnBrk="0" hangingPunct="1">
        <a:spcBef>
          <a:spcPct val="20000"/>
        </a:spcBef>
        <a:buClr>
          <a:srgbClr val="33B3E1"/>
        </a:buClr>
        <a:buFont typeface="Arial"/>
        <a:buChar char="•"/>
        <a:defRPr sz="28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buClr>
          <a:srgbClr val="33B3E1"/>
        </a:buClr>
        <a:buFont typeface="Arial"/>
        <a:buChar char="–"/>
        <a:defRPr sz="25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Clr>
          <a:srgbClr val="33B3E1"/>
        </a:buClr>
        <a:buFont typeface="Arial"/>
        <a:buChar char="•"/>
        <a:defRPr sz="22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Clr>
          <a:srgbClr val="33B3E1"/>
        </a:buClr>
        <a:buFont typeface="Arial"/>
        <a:buChar char="–"/>
        <a:defRPr sz="19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Clr>
          <a:srgbClr val="33B3E1"/>
        </a:buClr>
        <a:buFont typeface="Arial"/>
        <a:buChar char="»"/>
        <a:defRPr sz="19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tiff"/><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image" Target="../media/image19.tiff"/><Relationship Id="rId4" Type="http://schemas.openxmlformats.org/officeDocument/2006/relationships/image" Target="../media/image18.tiff"/></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cid:c8d20e2b-ee81-48fb-8bc4-63bc471122ae"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hyperlink" Target="https://pixabay.com/en/questions-puzzle-who-what-how-why-1328347/" TargetMode="External"/><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mailto:Clyde.Pickett@minnstate.edu" TargetMode="External"/><Relationship Id="rId2" Type="http://schemas.openxmlformats.org/officeDocument/2006/relationships/hyperlink" Target="mailto:Dennis.w.olson@state.mn.us" TargetMode="External"/><Relationship Id="rId1" Type="http://schemas.openxmlformats.org/officeDocument/2006/relationships/slideLayout" Target="../slideLayouts/slideLayout2.xml"/><Relationship Id="rId5" Type="http://schemas.openxmlformats.org/officeDocument/2006/relationships/hyperlink" Target="mailto:dpearson@sheeo.org" TargetMode="External"/><Relationship Id="rId4" Type="http://schemas.openxmlformats.org/officeDocument/2006/relationships/hyperlink" Target="mailto:josefina.landrieu@minnstate.edu"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States Leading for Equity: Profiles of Action</a:t>
            </a:r>
          </a:p>
        </p:txBody>
      </p:sp>
      <p:sp>
        <p:nvSpPr>
          <p:cNvPr id="3" name="Subtitle 2"/>
          <p:cNvSpPr>
            <a:spLocks noGrp="1"/>
          </p:cNvSpPr>
          <p:nvPr>
            <p:ph type="subTitle" idx="1"/>
          </p:nvPr>
        </p:nvSpPr>
        <p:spPr/>
        <p:txBody>
          <a:bodyPr>
            <a:normAutofit lnSpcReduction="10000"/>
          </a:bodyPr>
          <a:lstStyle/>
          <a:p>
            <a:r>
              <a:rPr lang="en-US" dirty="0"/>
              <a:t>Webinar featuring the actions of:</a:t>
            </a:r>
          </a:p>
          <a:p>
            <a:r>
              <a:rPr lang="en-US" b="1" dirty="0"/>
              <a:t>Minnesota Office of Higher Education and</a:t>
            </a:r>
          </a:p>
          <a:p>
            <a:r>
              <a:rPr lang="en-US" b="1" dirty="0"/>
              <a:t>Minnesota State Colleges and Universities</a:t>
            </a:r>
          </a:p>
          <a:p>
            <a:endParaRPr lang="en-US" dirty="0"/>
          </a:p>
          <a:p>
            <a:r>
              <a:rPr lang="en-US" dirty="0"/>
              <a:t>March 4, 2020</a:t>
            </a:r>
          </a:p>
        </p:txBody>
      </p:sp>
    </p:spTree>
    <p:extLst>
      <p:ext uri="{BB962C8B-B14F-4D97-AF65-F5344CB8AC3E}">
        <p14:creationId xmlns:p14="http://schemas.microsoft.com/office/powerpoint/2010/main" val="23780201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p:cNvGraphicFramePr/>
          <p:nvPr>
            <p:extLst>
              <p:ext uri="{D42A27DB-BD31-4B8C-83A1-F6EECF244321}">
                <p14:modId xmlns:p14="http://schemas.microsoft.com/office/powerpoint/2010/main" val="28711888"/>
              </p:ext>
            </p:extLst>
          </p:nvPr>
        </p:nvGraphicFramePr>
        <p:xfrm>
          <a:off x="3023946" y="804672"/>
          <a:ext cx="5839825" cy="5559552"/>
        </p:xfrm>
        <a:graphic>
          <a:graphicData uri="http://schemas.openxmlformats.org/drawingml/2006/chart">
            <c:chart xmlns:c="http://schemas.openxmlformats.org/drawingml/2006/chart" xmlns:r="http://schemas.openxmlformats.org/officeDocument/2006/relationships" r:id="rId2"/>
          </a:graphicData>
        </a:graphic>
      </p:graphicFrame>
      <p:sp>
        <p:nvSpPr>
          <p:cNvPr id="5" name="Title 4"/>
          <p:cNvSpPr>
            <a:spLocks noGrp="1"/>
          </p:cNvSpPr>
          <p:nvPr>
            <p:ph type="title"/>
          </p:nvPr>
        </p:nvSpPr>
        <p:spPr>
          <a:xfrm>
            <a:off x="4852555" y="19002"/>
            <a:ext cx="4158325" cy="563235"/>
          </a:xfrm>
        </p:spPr>
        <p:txBody>
          <a:bodyPr/>
          <a:lstStyle/>
          <a:p>
            <a:r>
              <a:rPr lang="en-US" dirty="0"/>
              <a:t>Educational Attainment </a:t>
            </a:r>
          </a:p>
        </p:txBody>
      </p:sp>
      <p:sp>
        <p:nvSpPr>
          <p:cNvPr id="6" name="Content Placeholder 5"/>
          <p:cNvSpPr>
            <a:spLocks noGrp="1"/>
          </p:cNvSpPr>
          <p:nvPr>
            <p:ph idx="1"/>
          </p:nvPr>
        </p:nvSpPr>
        <p:spPr>
          <a:xfrm>
            <a:off x="165314" y="1283327"/>
            <a:ext cx="2858632" cy="3865221"/>
          </a:xfrm>
        </p:spPr>
        <p:txBody>
          <a:bodyPr>
            <a:normAutofit/>
          </a:bodyPr>
          <a:lstStyle/>
          <a:p>
            <a:pPr marL="238125" indent="-238125"/>
            <a:r>
              <a:rPr lang="en-US" sz="1600" dirty="0"/>
              <a:t>In 2015, the Minnesota Legislature enacted a state postsecondary educational attainment goal that 70 percent of Minnesota adults (age 25 to 44) will have attained a postsecondary certificate or degree by 2025 (Minn. Laws 2015 Chapter 69 Article 3 Sec. 6). </a:t>
            </a:r>
          </a:p>
          <a:p>
            <a:pPr marL="238125" indent="-238125"/>
            <a:r>
              <a:rPr lang="en-US" sz="1600" dirty="0"/>
              <a:t>The law also sets 30 and 50 percent educational attainment benchmarks for all races and ethnicities.</a:t>
            </a:r>
          </a:p>
          <a:p>
            <a:endParaRPr lang="en-US" dirty="0"/>
          </a:p>
        </p:txBody>
      </p:sp>
      <p:sp>
        <p:nvSpPr>
          <p:cNvPr id="4" name="Slide Number Placeholder 3"/>
          <p:cNvSpPr>
            <a:spLocks noGrp="1"/>
          </p:cNvSpPr>
          <p:nvPr>
            <p:ph type="sldNum" sz="quarter" idx="4294967295"/>
          </p:nvPr>
        </p:nvSpPr>
        <p:spPr>
          <a:xfrm>
            <a:off x="7086600" y="5624513"/>
            <a:ext cx="2057400" cy="273844"/>
          </a:xfrm>
        </p:spPr>
        <p:txBody>
          <a:bodyPr/>
          <a:lstStyle/>
          <a:p>
            <a:fld id="{48F63A3B-78C7-47BE-AE5E-E10140E04643}" type="slidenum">
              <a:rPr lang="en-US" smtClean="0"/>
              <a:pPr/>
              <a:t>10</a:t>
            </a:fld>
            <a:endParaRPr lang="en-US" dirty="0"/>
          </a:p>
        </p:txBody>
      </p:sp>
      <p:grpSp>
        <p:nvGrpSpPr>
          <p:cNvPr id="8" name="Group 7"/>
          <p:cNvGrpSpPr/>
          <p:nvPr/>
        </p:nvGrpSpPr>
        <p:grpSpPr>
          <a:xfrm>
            <a:off x="3910268" y="3826042"/>
            <a:ext cx="2117553" cy="2255669"/>
            <a:chOff x="2299672" y="3870817"/>
            <a:chExt cx="3693448" cy="2485533"/>
          </a:xfrm>
        </p:grpSpPr>
        <p:sp>
          <p:nvSpPr>
            <p:cNvPr id="9" name="Oval 8"/>
            <p:cNvSpPr/>
            <p:nvPr/>
          </p:nvSpPr>
          <p:spPr>
            <a:xfrm>
              <a:off x="2299672" y="3878664"/>
              <a:ext cx="1347880" cy="247768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Oval 9"/>
            <p:cNvSpPr/>
            <p:nvPr/>
          </p:nvSpPr>
          <p:spPr>
            <a:xfrm>
              <a:off x="3485642" y="3870817"/>
              <a:ext cx="1347880" cy="247768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Oval 10"/>
            <p:cNvSpPr/>
            <p:nvPr/>
          </p:nvSpPr>
          <p:spPr>
            <a:xfrm>
              <a:off x="4645240" y="3878664"/>
              <a:ext cx="1347880" cy="247768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Tree>
    <p:extLst>
      <p:ext uri="{BB962C8B-B14F-4D97-AF65-F5344CB8AC3E}">
        <p14:creationId xmlns:p14="http://schemas.microsoft.com/office/powerpoint/2010/main" val="708633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hart 14"/>
          <p:cNvGraphicFramePr>
            <a:graphicFrameLocks/>
          </p:cNvGraphicFramePr>
          <p:nvPr>
            <p:extLst>
              <p:ext uri="{D42A27DB-BD31-4B8C-83A1-F6EECF244321}">
                <p14:modId xmlns:p14="http://schemas.microsoft.com/office/powerpoint/2010/main" val="490509882"/>
              </p:ext>
            </p:extLst>
          </p:nvPr>
        </p:nvGraphicFramePr>
        <p:xfrm>
          <a:off x="146304" y="1681525"/>
          <a:ext cx="8759952" cy="4444954"/>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457200" y="679603"/>
            <a:ext cx="8229600" cy="500961"/>
          </a:xfrm>
        </p:spPr>
        <p:txBody>
          <a:bodyPr>
            <a:normAutofit fontScale="90000"/>
          </a:bodyPr>
          <a:lstStyle/>
          <a:p>
            <a:r>
              <a:rPr lang="en-US" dirty="0"/>
              <a:t>Certificates Versus Degrees</a:t>
            </a:r>
          </a:p>
        </p:txBody>
      </p:sp>
      <p:sp>
        <p:nvSpPr>
          <p:cNvPr id="10" name="Right Brace 9"/>
          <p:cNvSpPr/>
          <p:nvPr/>
        </p:nvSpPr>
        <p:spPr>
          <a:xfrm rot="16200000">
            <a:off x="3531904" y="3408528"/>
            <a:ext cx="485024" cy="1018514"/>
          </a:xfrm>
          <a:prstGeom prst="rightBrace">
            <a:avLst/>
          </a:prstGeom>
          <a:ln w="158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11" name="TextBox 1"/>
          <p:cNvSpPr txBox="1"/>
          <p:nvPr/>
        </p:nvSpPr>
        <p:spPr>
          <a:xfrm>
            <a:off x="3232863" y="2919199"/>
            <a:ext cx="1156257" cy="29717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200" dirty="0">
                <a:solidFill>
                  <a:srgbClr val="002060"/>
                </a:solidFill>
              </a:rPr>
              <a:t>20.4% of total credentials held are certificates</a:t>
            </a:r>
          </a:p>
          <a:p>
            <a:pPr algn="ctr"/>
            <a:endParaRPr lang="en-US" sz="1200" dirty="0">
              <a:solidFill>
                <a:srgbClr val="002060"/>
              </a:solidFill>
            </a:endParaRPr>
          </a:p>
        </p:txBody>
      </p:sp>
      <p:sp>
        <p:nvSpPr>
          <p:cNvPr id="12" name="TextBox 1"/>
          <p:cNvSpPr txBox="1"/>
          <p:nvPr/>
        </p:nvSpPr>
        <p:spPr>
          <a:xfrm>
            <a:off x="1068207" y="2915439"/>
            <a:ext cx="1009598" cy="65400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200" dirty="0">
                <a:solidFill>
                  <a:srgbClr val="002060"/>
                </a:solidFill>
              </a:rPr>
              <a:t>33.9% of total credentials held are certificates</a:t>
            </a:r>
          </a:p>
        </p:txBody>
      </p:sp>
      <p:sp>
        <p:nvSpPr>
          <p:cNvPr id="13" name="Right Brace 12"/>
          <p:cNvSpPr/>
          <p:nvPr/>
        </p:nvSpPr>
        <p:spPr>
          <a:xfrm rot="16200000">
            <a:off x="1426428" y="3659549"/>
            <a:ext cx="453827" cy="926701"/>
          </a:xfrm>
          <a:prstGeom prst="rightBrace">
            <a:avLst>
              <a:gd name="adj1" fmla="val 8333"/>
              <a:gd name="adj2" fmla="val 48959"/>
            </a:avLst>
          </a:prstGeom>
          <a:ln w="158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16" name="Right Brace 15"/>
          <p:cNvSpPr/>
          <p:nvPr/>
        </p:nvSpPr>
        <p:spPr>
          <a:xfrm rot="16200000">
            <a:off x="7881757" y="2447532"/>
            <a:ext cx="453827" cy="926701"/>
          </a:xfrm>
          <a:prstGeom prst="rightBrace">
            <a:avLst>
              <a:gd name="adj1" fmla="val 8333"/>
              <a:gd name="adj2" fmla="val 48959"/>
            </a:avLst>
          </a:prstGeom>
          <a:ln w="158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17" name="TextBox 1"/>
          <p:cNvSpPr txBox="1"/>
          <p:nvPr/>
        </p:nvSpPr>
        <p:spPr>
          <a:xfrm>
            <a:off x="7530543" y="1906819"/>
            <a:ext cx="1156257" cy="29717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200" dirty="0">
                <a:solidFill>
                  <a:srgbClr val="002060"/>
                </a:solidFill>
              </a:rPr>
              <a:t>13.4% of total credentials held are certificates</a:t>
            </a:r>
          </a:p>
          <a:p>
            <a:pPr algn="ctr"/>
            <a:endParaRPr lang="en-US" sz="1200" dirty="0">
              <a:solidFill>
                <a:srgbClr val="002060"/>
              </a:solidFill>
            </a:endParaRPr>
          </a:p>
        </p:txBody>
      </p:sp>
      <p:sp>
        <p:nvSpPr>
          <p:cNvPr id="3" name="Rectangle 2"/>
          <p:cNvSpPr/>
          <p:nvPr/>
        </p:nvSpPr>
        <p:spPr>
          <a:xfrm>
            <a:off x="2134215" y="1342971"/>
            <a:ext cx="4784130" cy="338554"/>
          </a:xfrm>
          <a:prstGeom prst="rect">
            <a:avLst/>
          </a:prstGeom>
        </p:spPr>
        <p:txBody>
          <a:bodyPr wrap="none">
            <a:spAutoFit/>
          </a:bodyPr>
          <a:lstStyle/>
          <a:p>
            <a:pPr algn="ctr">
              <a:defRPr sz="2000" b="0" i="0" u="none" strike="noStrike" kern="1200" spc="0" baseline="0">
                <a:solidFill>
                  <a:srgbClr val="003865"/>
                </a:solidFill>
                <a:latin typeface="+mn-lt"/>
                <a:ea typeface="+mn-ea"/>
                <a:cs typeface="+mn-cs"/>
              </a:defRPr>
            </a:pPr>
            <a:r>
              <a:rPr lang="en-US" sz="1600" b="1" dirty="0"/>
              <a:t>Certificates vs. Associate Degree or Higher Credential  </a:t>
            </a:r>
          </a:p>
        </p:txBody>
      </p:sp>
    </p:spTree>
    <p:extLst>
      <p:ext uri="{BB962C8B-B14F-4D97-AF65-F5344CB8AC3E}">
        <p14:creationId xmlns:p14="http://schemas.microsoft.com/office/powerpoint/2010/main" val="28865936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25924" y="771789"/>
            <a:ext cx="8229600" cy="471795"/>
          </a:xfrm>
        </p:spPr>
        <p:txBody>
          <a:bodyPr>
            <a:normAutofit fontScale="90000"/>
          </a:bodyPr>
          <a:lstStyle/>
          <a:p>
            <a:r>
              <a:rPr lang="en-US" dirty="0"/>
              <a:t>Catalyzing Change at the Local Level </a:t>
            </a:r>
          </a:p>
        </p:txBody>
      </p:sp>
      <p:sp>
        <p:nvSpPr>
          <p:cNvPr id="6" name="Content Placeholder 5"/>
          <p:cNvSpPr>
            <a:spLocks noGrp="1"/>
          </p:cNvSpPr>
          <p:nvPr>
            <p:ph idx="1"/>
          </p:nvPr>
        </p:nvSpPr>
        <p:spPr>
          <a:xfrm>
            <a:off x="325925" y="1579123"/>
            <a:ext cx="3312850" cy="2965311"/>
          </a:xfrm>
        </p:spPr>
        <p:txBody>
          <a:bodyPr>
            <a:noAutofit/>
          </a:bodyPr>
          <a:lstStyle/>
          <a:p>
            <a:pPr marL="0" indent="0">
              <a:buNone/>
            </a:pPr>
            <a:r>
              <a:rPr lang="en-US" sz="1800" dirty="0"/>
              <a:t>Local Attainment Listening Sessions</a:t>
            </a:r>
          </a:p>
          <a:p>
            <a:pPr lvl="1"/>
            <a:r>
              <a:rPr lang="en-US" sz="1400" dirty="0"/>
              <a:t>Highlight local attainment data</a:t>
            </a:r>
          </a:p>
          <a:p>
            <a:pPr lvl="1"/>
            <a:r>
              <a:rPr lang="en-US" sz="1400" dirty="0"/>
              <a:t>Identify regional needs</a:t>
            </a:r>
          </a:p>
          <a:p>
            <a:pPr lvl="1"/>
            <a:r>
              <a:rPr lang="en-US" sz="1400" dirty="0"/>
              <a:t>Invite local chambers of commerce, tribal nations, community organizations, k-12 &amp; higher education leadership, staff, students, and parents</a:t>
            </a:r>
          </a:p>
          <a:p>
            <a:pPr lvl="1"/>
            <a:r>
              <a:rPr lang="en-US" sz="1400" dirty="0"/>
              <a:t>Funding support from the Rockefeller Foundation</a:t>
            </a:r>
          </a:p>
          <a:p>
            <a:pPr lvl="1"/>
            <a:endParaRPr lang="en-US" dirty="0"/>
          </a:p>
          <a:p>
            <a:endParaRPr lang="en-US" dirty="0"/>
          </a:p>
        </p:txBody>
      </p:sp>
      <p:sp>
        <p:nvSpPr>
          <p:cNvPr id="4" name="Slide Number Placeholder 3"/>
          <p:cNvSpPr>
            <a:spLocks noGrp="1"/>
          </p:cNvSpPr>
          <p:nvPr>
            <p:ph type="sldNum" sz="quarter" idx="4294967295"/>
          </p:nvPr>
        </p:nvSpPr>
        <p:spPr>
          <a:xfrm>
            <a:off x="7086600" y="5624513"/>
            <a:ext cx="2057400" cy="273844"/>
          </a:xfrm>
        </p:spPr>
        <p:txBody>
          <a:bodyPr/>
          <a:lstStyle/>
          <a:p>
            <a:fld id="{48F63A3B-78C7-47BE-AE5E-E10140E04643}" type="slidenum">
              <a:rPr lang="en-US" smtClean="0"/>
              <a:pPr/>
              <a:t>12</a:t>
            </a:fld>
            <a:endParaRPr lang="en-US" dirty="0"/>
          </a:p>
        </p:txBody>
      </p:sp>
      <p:pic>
        <p:nvPicPr>
          <p:cNvPr id="2" name="Picture 1"/>
          <p:cNvPicPr>
            <a:picLocks noChangeAspect="1"/>
          </p:cNvPicPr>
          <p:nvPr/>
        </p:nvPicPr>
        <p:blipFill>
          <a:blip r:embed="rId2"/>
          <a:stretch>
            <a:fillRect/>
          </a:stretch>
        </p:blipFill>
        <p:spPr>
          <a:xfrm>
            <a:off x="3754925" y="1579123"/>
            <a:ext cx="5155382" cy="2874380"/>
          </a:xfrm>
          <a:prstGeom prst="rect">
            <a:avLst/>
          </a:prstGeom>
          <a:ln w="57150">
            <a:solidFill>
              <a:schemeClr val="bg1">
                <a:lumMod val="50000"/>
              </a:schemeClr>
            </a:solidFill>
          </a:ln>
        </p:spPr>
      </p:pic>
      <p:sp>
        <p:nvSpPr>
          <p:cNvPr id="7" name="Content Placeholder 5"/>
          <p:cNvSpPr txBox="1">
            <a:spLocks/>
          </p:cNvSpPr>
          <p:nvPr/>
        </p:nvSpPr>
        <p:spPr>
          <a:xfrm>
            <a:off x="325924" y="4445435"/>
            <a:ext cx="8452316" cy="1389917"/>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t>Goals:</a:t>
            </a:r>
          </a:p>
          <a:p>
            <a:pPr lvl="1"/>
            <a:r>
              <a:rPr lang="en-US" sz="1400" dirty="0"/>
              <a:t>Spread the word about educational attainment, disparities &amp; build the case for going to college</a:t>
            </a:r>
          </a:p>
          <a:p>
            <a:pPr lvl="1"/>
            <a:r>
              <a:rPr lang="en-US" sz="1400" dirty="0"/>
              <a:t>Listen – what are the barriers to college going and college completion? What are their fears? What are they angry about? What are their hopes? </a:t>
            </a:r>
          </a:p>
          <a:p>
            <a:pPr lvl="1"/>
            <a:r>
              <a:rPr lang="en-US" sz="1400" dirty="0"/>
              <a:t>Move to Phase 2 Engagement - Identify and recruit local educational attainment champions to build on the conversation and identify actions to take</a:t>
            </a:r>
            <a:endParaRPr lang="en-US" sz="2000" dirty="0"/>
          </a:p>
        </p:txBody>
      </p:sp>
    </p:spTree>
    <p:extLst>
      <p:ext uri="{BB962C8B-B14F-4D97-AF65-F5344CB8AC3E}">
        <p14:creationId xmlns:p14="http://schemas.microsoft.com/office/powerpoint/2010/main" val="24292803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771789"/>
            <a:ext cx="8229600" cy="544947"/>
          </a:xfrm>
        </p:spPr>
        <p:txBody>
          <a:bodyPr>
            <a:normAutofit fontScale="90000"/>
          </a:bodyPr>
          <a:lstStyle/>
          <a:p>
            <a:r>
              <a:rPr lang="en-US" dirty="0"/>
              <a:t>New Governor = New Play Book</a:t>
            </a:r>
          </a:p>
        </p:txBody>
      </p:sp>
      <p:sp>
        <p:nvSpPr>
          <p:cNvPr id="6" name="Content Placeholder 5"/>
          <p:cNvSpPr>
            <a:spLocks noGrp="1"/>
          </p:cNvSpPr>
          <p:nvPr>
            <p:ph idx="1"/>
          </p:nvPr>
        </p:nvSpPr>
        <p:spPr>
          <a:xfrm>
            <a:off x="176348" y="1517904"/>
            <a:ext cx="8778240" cy="4608576"/>
          </a:xfrm>
        </p:spPr>
        <p:txBody>
          <a:bodyPr>
            <a:normAutofit fontScale="62500" lnSpcReduction="20000"/>
          </a:bodyPr>
          <a:lstStyle/>
          <a:p>
            <a:r>
              <a:rPr lang="en-US" dirty="0"/>
              <a:t>Minnesota Governor Tim </a:t>
            </a:r>
            <a:r>
              <a:rPr lang="en-US" dirty="0" err="1"/>
              <a:t>Walz</a:t>
            </a:r>
            <a:r>
              <a:rPr lang="en-US" dirty="0"/>
              <a:t> and Lieutenant Governor Peggy Flanagan took office on January 7, 2019</a:t>
            </a:r>
          </a:p>
          <a:p>
            <a:pPr lvl="1"/>
            <a:r>
              <a:rPr lang="en-US" dirty="0"/>
              <a:t>New focus on equity throughout state enterprise and agency strategic planning, throughout the legislative process, and in community and public engagement.</a:t>
            </a:r>
          </a:p>
          <a:p>
            <a:pPr marL="457200" lvl="1" indent="0">
              <a:buNone/>
            </a:pPr>
            <a:endParaRPr lang="en-US" dirty="0"/>
          </a:p>
          <a:p>
            <a:r>
              <a:rPr lang="en-US" dirty="0"/>
              <a:t>Enterprise and Agency Strategic Planning:</a:t>
            </a:r>
          </a:p>
          <a:p>
            <a:pPr lvl="1"/>
            <a:r>
              <a:rPr lang="en-US" dirty="0"/>
              <a:t>Need for greater data disaggregation </a:t>
            </a:r>
          </a:p>
          <a:p>
            <a:pPr lvl="1"/>
            <a:r>
              <a:rPr lang="en-US" dirty="0"/>
              <a:t>Intentional focus on race, ethnicity, gender, geography, and disability status</a:t>
            </a:r>
          </a:p>
          <a:p>
            <a:pPr lvl="1"/>
            <a:r>
              <a:rPr lang="en-US" dirty="0"/>
              <a:t>Creating a roadmap aligning actions across agencies to meet state level goals/targets</a:t>
            </a:r>
          </a:p>
          <a:p>
            <a:pPr marL="457200" lvl="1" indent="0">
              <a:buNone/>
            </a:pPr>
            <a:endParaRPr lang="en-US" dirty="0"/>
          </a:p>
          <a:p>
            <a:r>
              <a:rPr lang="en-US" dirty="0"/>
              <a:t>Public Engagement:</a:t>
            </a:r>
          </a:p>
          <a:p>
            <a:pPr lvl="1"/>
            <a:r>
              <a:rPr lang="en-US" dirty="0"/>
              <a:t>Created Deputy Chief of Staff for Public Engagement</a:t>
            </a:r>
          </a:p>
          <a:p>
            <a:pPr lvl="1"/>
            <a:r>
              <a:rPr lang="en-US" dirty="0"/>
              <a:t>Legislative Proposals must include engagement plan and be equity focused</a:t>
            </a:r>
          </a:p>
          <a:p>
            <a:pPr lvl="1"/>
            <a:r>
              <a:rPr lang="en-US" dirty="0"/>
              <a:t>Governor’s Chief Inclusion Officer – State enterprise recruitment and retention goals</a:t>
            </a:r>
          </a:p>
          <a:p>
            <a:pPr marL="457200" lvl="1" indent="0">
              <a:buNone/>
            </a:pPr>
            <a:endParaRPr lang="en-US" dirty="0"/>
          </a:p>
          <a:p>
            <a:r>
              <a:rPr lang="en-US" dirty="0"/>
              <a:t>Strengthen work with Tribal Nations</a:t>
            </a:r>
          </a:p>
          <a:p>
            <a:pPr lvl="1"/>
            <a:r>
              <a:rPr lang="en-US" dirty="0"/>
              <a:t>Executive Order 19-24 - Meaningful tribal consultation on all budget and policy issues</a:t>
            </a:r>
          </a:p>
          <a:p>
            <a:pPr lvl="1"/>
            <a:r>
              <a:rPr lang="en-US" dirty="0"/>
              <a:t>All appointees, senior staff, and managers will attend Tribal-State Relations Training</a:t>
            </a:r>
          </a:p>
          <a:p>
            <a:pPr lvl="1"/>
            <a:endParaRPr lang="en-US" dirty="0"/>
          </a:p>
          <a:p>
            <a:endParaRPr lang="en-US" dirty="0"/>
          </a:p>
        </p:txBody>
      </p:sp>
      <p:sp>
        <p:nvSpPr>
          <p:cNvPr id="4" name="Slide Number Placeholder 3"/>
          <p:cNvSpPr>
            <a:spLocks noGrp="1"/>
          </p:cNvSpPr>
          <p:nvPr>
            <p:ph type="sldNum" sz="quarter" idx="4294967295"/>
          </p:nvPr>
        </p:nvSpPr>
        <p:spPr>
          <a:xfrm>
            <a:off x="7086600" y="5624513"/>
            <a:ext cx="2057400" cy="273844"/>
          </a:xfrm>
        </p:spPr>
        <p:txBody>
          <a:bodyPr/>
          <a:lstStyle/>
          <a:p>
            <a:fld id="{48F63A3B-78C7-47BE-AE5E-E10140E04643}" type="slidenum">
              <a:rPr lang="en-US" smtClean="0"/>
              <a:pPr/>
              <a:t>13</a:t>
            </a:fld>
            <a:endParaRPr lang="en-US" dirty="0"/>
          </a:p>
        </p:txBody>
      </p:sp>
    </p:spTree>
    <p:extLst>
      <p:ext uri="{BB962C8B-B14F-4D97-AF65-F5344CB8AC3E}">
        <p14:creationId xmlns:p14="http://schemas.microsoft.com/office/powerpoint/2010/main" val="40713256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71789"/>
            <a:ext cx="8229600" cy="581523"/>
          </a:xfrm>
        </p:spPr>
        <p:txBody>
          <a:bodyPr/>
          <a:lstStyle/>
          <a:p>
            <a:r>
              <a:rPr lang="en-US" dirty="0"/>
              <a:t>Intentional Engagement Across Organizations</a:t>
            </a:r>
          </a:p>
        </p:txBody>
      </p:sp>
      <p:sp>
        <p:nvSpPr>
          <p:cNvPr id="3" name="Content Placeholder 2"/>
          <p:cNvSpPr>
            <a:spLocks noGrp="1"/>
          </p:cNvSpPr>
          <p:nvPr>
            <p:ph idx="1"/>
          </p:nvPr>
        </p:nvSpPr>
        <p:spPr>
          <a:xfrm>
            <a:off x="137160" y="1737360"/>
            <a:ext cx="8807632" cy="4370832"/>
          </a:xfrm>
        </p:spPr>
        <p:txBody>
          <a:bodyPr>
            <a:normAutofit fontScale="77500" lnSpcReduction="20000"/>
          </a:bodyPr>
          <a:lstStyle/>
          <a:p>
            <a:r>
              <a:rPr lang="en-US" dirty="0"/>
              <a:t>Minnesota Office of Higher Education initiatives:</a:t>
            </a:r>
          </a:p>
          <a:p>
            <a:pPr lvl="1"/>
            <a:r>
              <a:rPr lang="en-US" dirty="0"/>
              <a:t>MN DREAM Act and supplemental Pell grant proposal</a:t>
            </a:r>
          </a:p>
          <a:p>
            <a:pPr lvl="1"/>
            <a:r>
              <a:rPr lang="en-US" dirty="0"/>
              <a:t>Teachers of Color and American Indian Teachers</a:t>
            </a:r>
          </a:p>
          <a:p>
            <a:pPr lvl="2"/>
            <a:r>
              <a:rPr lang="en-US" dirty="0"/>
              <a:t>Loan forgiveness programs</a:t>
            </a:r>
          </a:p>
          <a:p>
            <a:pPr lvl="2"/>
            <a:r>
              <a:rPr lang="en-US" dirty="0"/>
              <a:t>Teacher candidate grants</a:t>
            </a:r>
          </a:p>
          <a:p>
            <a:r>
              <a:rPr lang="en-US" dirty="0"/>
              <a:t>Cross-agency work supporting student success (system change)</a:t>
            </a:r>
          </a:p>
          <a:p>
            <a:pPr lvl="1"/>
            <a:r>
              <a:rPr lang="en-US" dirty="0"/>
              <a:t>Governor’s Children’s Cabinet – focus on families </a:t>
            </a:r>
          </a:p>
          <a:p>
            <a:pPr lvl="1"/>
            <a:r>
              <a:rPr lang="en-US" dirty="0"/>
              <a:t>Housing – Interagency Council to Prevent and End Homelessness</a:t>
            </a:r>
          </a:p>
          <a:p>
            <a:pPr lvl="1"/>
            <a:r>
              <a:rPr lang="en-US" dirty="0"/>
              <a:t>Corrections – Higher Education for incarcerated individuals and justice involved</a:t>
            </a:r>
          </a:p>
          <a:p>
            <a:pPr lvl="1"/>
            <a:r>
              <a:rPr lang="en-US" dirty="0"/>
              <a:t>Interagency Workforce Goal – Focus on Family-sustaining income</a:t>
            </a:r>
          </a:p>
          <a:p>
            <a:pPr lvl="1"/>
            <a:r>
              <a:rPr lang="en-US" dirty="0"/>
              <a:t>DEED/</a:t>
            </a:r>
            <a:r>
              <a:rPr lang="en-US" dirty="0" err="1"/>
              <a:t>MinnState</a:t>
            </a:r>
            <a:r>
              <a:rPr lang="en-US" dirty="0"/>
              <a:t> – Credential Engine, credentials of value</a:t>
            </a:r>
          </a:p>
          <a:p>
            <a:pPr lvl="1"/>
            <a:r>
              <a:rPr lang="en-US" dirty="0" err="1"/>
              <a:t>MinnState</a:t>
            </a:r>
            <a:r>
              <a:rPr lang="en-US" dirty="0"/>
              <a:t> – Quality Assurance, All Learning Counts, Degrees When Due, MN Reconnect </a:t>
            </a:r>
          </a:p>
          <a:p>
            <a:pPr lvl="1"/>
            <a:r>
              <a:rPr lang="en-US" dirty="0"/>
              <a:t>DHS/OHE – SNAP E&amp;T expansion for college students</a:t>
            </a:r>
          </a:p>
          <a:p>
            <a:pPr lvl="1"/>
            <a:r>
              <a:rPr lang="en-US" dirty="0"/>
              <a:t>P20 Partnership – Focus on equity in educational attainment</a:t>
            </a:r>
          </a:p>
        </p:txBody>
      </p:sp>
      <p:sp>
        <p:nvSpPr>
          <p:cNvPr id="4" name="Slide Number Placeholder 3"/>
          <p:cNvSpPr>
            <a:spLocks noGrp="1"/>
          </p:cNvSpPr>
          <p:nvPr>
            <p:ph type="sldNum" sz="quarter" idx="12"/>
          </p:nvPr>
        </p:nvSpPr>
        <p:spPr/>
        <p:txBody>
          <a:bodyPr/>
          <a:lstStyle/>
          <a:p>
            <a:fld id="{48F63A3B-78C7-47BE-AE5E-E10140E04643}" type="slidenum">
              <a:rPr lang="en-US" smtClean="0"/>
              <a:t>14</a:t>
            </a:fld>
            <a:endParaRPr lang="en-US" dirty="0"/>
          </a:p>
        </p:txBody>
      </p:sp>
    </p:spTree>
    <p:extLst>
      <p:ext uri="{BB962C8B-B14F-4D97-AF65-F5344CB8AC3E}">
        <p14:creationId xmlns:p14="http://schemas.microsoft.com/office/powerpoint/2010/main" val="22352501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71789"/>
            <a:ext cx="8229600" cy="618099"/>
          </a:xfrm>
        </p:spPr>
        <p:txBody>
          <a:bodyPr/>
          <a:lstStyle/>
          <a:p>
            <a:r>
              <a:rPr lang="en-US" dirty="0"/>
              <a:t>Systems Work: We can do better</a:t>
            </a:r>
          </a:p>
        </p:txBody>
      </p:sp>
      <p:sp>
        <p:nvSpPr>
          <p:cNvPr id="3" name="Content Placeholder 2"/>
          <p:cNvSpPr>
            <a:spLocks noGrp="1"/>
          </p:cNvSpPr>
          <p:nvPr>
            <p:ph idx="1"/>
          </p:nvPr>
        </p:nvSpPr>
        <p:spPr/>
        <p:txBody>
          <a:bodyPr>
            <a:normAutofit fontScale="85000" lnSpcReduction="20000"/>
          </a:bodyPr>
          <a:lstStyle/>
          <a:p>
            <a:pPr marL="0" indent="0">
              <a:buNone/>
            </a:pPr>
            <a:r>
              <a:rPr lang="en-US" dirty="0"/>
              <a:t>Minnesota has a strong financial aid and program foundation, but we haven’t focused on POCI and historically underserved communities.</a:t>
            </a:r>
          </a:p>
          <a:p>
            <a:r>
              <a:rPr lang="en-US" dirty="0"/>
              <a:t>“Minnesota Nice” – We’re really good at talking about it…</a:t>
            </a:r>
          </a:p>
          <a:p>
            <a:r>
              <a:rPr lang="en-US" dirty="0"/>
              <a:t>We’re constantly asking ourselves these questions:</a:t>
            </a:r>
          </a:p>
          <a:p>
            <a:pPr lvl="1"/>
            <a:r>
              <a:rPr lang="en-US" dirty="0"/>
              <a:t>How do you ensure equity when financial aid is race blind?</a:t>
            </a:r>
          </a:p>
          <a:p>
            <a:pPr lvl="1"/>
            <a:r>
              <a:rPr lang="en-US" dirty="0"/>
              <a:t>Do our administrative processes create burdens for specific student groups?</a:t>
            </a:r>
          </a:p>
          <a:p>
            <a:pPr lvl="1"/>
            <a:r>
              <a:rPr lang="en-US" dirty="0"/>
              <a:t>Are our applications and materials culturally competent? </a:t>
            </a:r>
          </a:p>
          <a:p>
            <a:pPr lvl="1"/>
            <a:r>
              <a:rPr lang="en-US" dirty="0"/>
              <a:t>Are we actually reaching the communities we need to reach?</a:t>
            </a:r>
          </a:p>
          <a:p>
            <a:pPr lvl="1"/>
            <a:r>
              <a:rPr lang="en-US" dirty="0"/>
              <a:t>How do ensure students are informing our work and how we do our work?</a:t>
            </a:r>
          </a:p>
          <a:p>
            <a:pPr lvl="1"/>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15</a:t>
            </a:fld>
            <a:endParaRPr lang="en-US" dirty="0"/>
          </a:p>
        </p:txBody>
      </p:sp>
    </p:spTree>
    <p:extLst>
      <p:ext uri="{BB962C8B-B14F-4D97-AF65-F5344CB8AC3E}">
        <p14:creationId xmlns:p14="http://schemas.microsoft.com/office/powerpoint/2010/main" val="26803479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p:cNvSpPr>
            <a:spLocks noGrp="1"/>
          </p:cNvSpPr>
          <p:nvPr>
            <p:ph type="body" sz="quarter" idx="13"/>
          </p:nvPr>
        </p:nvSpPr>
        <p:spPr/>
        <p:txBody>
          <a:bodyPr>
            <a:normAutofit fontScale="92500" lnSpcReduction="10000"/>
          </a:bodyPr>
          <a:lstStyle/>
          <a:p>
            <a:r>
              <a:rPr lang="en-US" dirty="0"/>
              <a:t>Dr. Clyde Wilson Pickett</a:t>
            </a:r>
          </a:p>
          <a:p>
            <a:r>
              <a:rPr lang="en-US" dirty="0"/>
              <a:t>Dr. Josefina Landrieu</a:t>
            </a:r>
          </a:p>
        </p:txBody>
      </p:sp>
      <p:sp>
        <p:nvSpPr>
          <p:cNvPr id="4" name="Title 3"/>
          <p:cNvSpPr>
            <a:spLocks noGrp="1"/>
          </p:cNvSpPr>
          <p:nvPr>
            <p:ph type="title"/>
          </p:nvPr>
        </p:nvSpPr>
        <p:spPr/>
        <p:txBody>
          <a:bodyPr/>
          <a:lstStyle/>
          <a:p>
            <a:r>
              <a:rPr lang="en-US" dirty="0">
                <a:solidFill>
                  <a:srgbClr val="002060"/>
                </a:solidFill>
              </a:rPr>
              <a:t>Minnesota State Colleges and Universities</a:t>
            </a:r>
          </a:p>
        </p:txBody>
      </p:sp>
    </p:spTree>
    <p:extLst>
      <p:ext uri="{BB962C8B-B14F-4D97-AF65-F5344CB8AC3E}">
        <p14:creationId xmlns:p14="http://schemas.microsoft.com/office/powerpoint/2010/main" val="22329547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1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9483"/>
          <a:stretch/>
        </p:blipFill>
        <p:spPr>
          <a:xfrm>
            <a:off x="391258" y="1766120"/>
            <a:ext cx="3585064" cy="4087434"/>
          </a:xfrm>
        </p:spPr>
      </p:pic>
      <p:sp>
        <p:nvSpPr>
          <p:cNvPr id="2" name="Title 1"/>
          <p:cNvSpPr>
            <a:spLocks noGrp="1"/>
          </p:cNvSpPr>
          <p:nvPr>
            <p:ph type="title"/>
          </p:nvPr>
        </p:nvSpPr>
        <p:spPr>
          <a:xfrm>
            <a:off x="457200" y="771789"/>
            <a:ext cx="8229600" cy="636387"/>
          </a:xfrm>
        </p:spPr>
        <p:txBody>
          <a:bodyPr/>
          <a:lstStyle/>
          <a:p>
            <a:r>
              <a:rPr lang="en-US" dirty="0">
                <a:solidFill>
                  <a:srgbClr val="002060"/>
                </a:solidFill>
              </a:rPr>
              <a:t>Minnesota State</a:t>
            </a:r>
          </a:p>
        </p:txBody>
      </p:sp>
      <p:sp>
        <p:nvSpPr>
          <p:cNvPr id="6" name="TextBox 5"/>
          <p:cNvSpPr txBox="1"/>
          <p:nvPr/>
        </p:nvSpPr>
        <p:spPr>
          <a:xfrm>
            <a:off x="4572000" y="1766120"/>
            <a:ext cx="4504246" cy="4062651"/>
          </a:xfrm>
          <a:prstGeom prst="rect">
            <a:avLst/>
          </a:prstGeom>
          <a:noFill/>
        </p:spPr>
        <p:txBody>
          <a:bodyPr wrap="none" rtlCol="0">
            <a:spAutoFit/>
          </a:bodyPr>
          <a:lstStyle/>
          <a:p>
            <a:r>
              <a:rPr lang="en-US" b="1" dirty="0">
                <a:solidFill>
                  <a:srgbClr val="00B050"/>
                </a:solidFill>
              </a:rPr>
              <a:t>350,000</a:t>
            </a:r>
            <a:r>
              <a:rPr lang="en-US" b="1" dirty="0">
                <a:solidFill>
                  <a:schemeClr val="accent1"/>
                </a:solidFill>
              </a:rPr>
              <a:t> </a:t>
            </a:r>
            <a:r>
              <a:rPr lang="en-US" b="1" dirty="0">
                <a:solidFill>
                  <a:srgbClr val="002060"/>
                </a:solidFill>
              </a:rPr>
              <a:t>Students annually</a:t>
            </a:r>
          </a:p>
          <a:p>
            <a:pPr marL="557213" lvl="1" indent="-214313">
              <a:buFont typeface="Arial" panose="020B0604020202020204" pitchFamily="34" charset="0"/>
              <a:buChar char="•"/>
            </a:pPr>
            <a:r>
              <a:rPr lang="en-US" sz="1500" dirty="0">
                <a:solidFill>
                  <a:srgbClr val="002060"/>
                </a:solidFill>
              </a:rPr>
              <a:t>245,000 in credit classes</a:t>
            </a:r>
          </a:p>
          <a:p>
            <a:pPr marL="557213" lvl="1" indent="-214313">
              <a:buFont typeface="Arial" panose="020B0604020202020204" pitchFamily="34" charset="0"/>
              <a:buChar char="•"/>
            </a:pPr>
            <a:r>
              <a:rPr lang="en-US" sz="1500" dirty="0">
                <a:solidFill>
                  <a:srgbClr val="002060"/>
                </a:solidFill>
              </a:rPr>
              <a:t>100,000+ in non-credit programs</a:t>
            </a:r>
          </a:p>
          <a:p>
            <a:pPr marL="557213" lvl="1" indent="-214313">
              <a:buFont typeface="Arial" panose="020B0604020202020204" pitchFamily="34" charset="0"/>
              <a:buChar char="•"/>
            </a:pPr>
            <a:r>
              <a:rPr lang="en-US" sz="1500" dirty="0">
                <a:solidFill>
                  <a:srgbClr val="002060"/>
                </a:solidFill>
              </a:rPr>
              <a:t>59% in greater Minnesota</a:t>
            </a:r>
          </a:p>
          <a:p>
            <a:pPr marL="557213" lvl="1" indent="-214313">
              <a:buFont typeface="Arial" panose="020B0604020202020204" pitchFamily="34" charset="0"/>
              <a:buChar char="•"/>
            </a:pPr>
            <a:r>
              <a:rPr lang="en-US" b="1" dirty="0">
                <a:solidFill>
                  <a:srgbClr val="002060"/>
                </a:solidFill>
              </a:rPr>
              <a:t>120,000 from underrepresented groups</a:t>
            </a:r>
          </a:p>
          <a:p>
            <a:pPr marL="557213" lvl="1" indent="-214313">
              <a:buFont typeface="Arial" panose="020B0604020202020204" pitchFamily="34" charset="0"/>
              <a:buChar char="•"/>
            </a:pPr>
            <a:r>
              <a:rPr lang="en-US" sz="1500" dirty="0">
                <a:solidFill>
                  <a:srgbClr val="002060"/>
                </a:solidFill>
              </a:rPr>
              <a:t>43,900 first generation students</a:t>
            </a:r>
          </a:p>
          <a:p>
            <a:pPr marL="557213" lvl="1" indent="-214313">
              <a:buFont typeface="Arial" panose="020B0604020202020204" pitchFamily="34" charset="0"/>
              <a:buChar char="•"/>
            </a:pPr>
            <a:r>
              <a:rPr lang="en-US" sz="1500" dirty="0">
                <a:solidFill>
                  <a:srgbClr val="002060"/>
                </a:solidFill>
              </a:rPr>
              <a:t>9,200 veterans</a:t>
            </a:r>
          </a:p>
          <a:p>
            <a:endParaRPr lang="en-US" sz="1500" dirty="0"/>
          </a:p>
          <a:p>
            <a:r>
              <a:rPr lang="en-US" b="1" dirty="0">
                <a:solidFill>
                  <a:srgbClr val="00B050"/>
                </a:solidFill>
              </a:rPr>
              <a:t>37 </a:t>
            </a:r>
            <a:r>
              <a:rPr lang="en-US" b="1" dirty="0">
                <a:solidFill>
                  <a:srgbClr val="002060"/>
                </a:solidFill>
              </a:rPr>
              <a:t>Colleges and Universities</a:t>
            </a:r>
          </a:p>
          <a:p>
            <a:r>
              <a:rPr lang="en-US" b="1" dirty="0">
                <a:solidFill>
                  <a:srgbClr val="00B050"/>
                </a:solidFill>
              </a:rPr>
              <a:t>54</a:t>
            </a:r>
            <a:r>
              <a:rPr lang="en-US" b="1" dirty="0"/>
              <a:t> </a:t>
            </a:r>
            <a:r>
              <a:rPr lang="en-US" b="1" dirty="0">
                <a:solidFill>
                  <a:srgbClr val="002060"/>
                </a:solidFill>
              </a:rPr>
              <a:t>campuses</a:t>
            </a:r>
          </a:p>
          <a:p>
            <a:pPr marL="557213" lvl="1" indent="-214313">
              <a:buFont typeface="Arial" panose="020B0604020202020204" pitchFamily="34" charset="0"/>
              <a:buChar char="•"/>
            </a:pPr>
            <a:r>
              <a:rPr lang="en-US" sz="1500" dirty="0">
                <a:solidFill>
                  <a:srgbClr val="002060"/>
                </a:solidFill>
              </a:rPr>
              <a:t>30 state colleges</a:t>
            </a:r>
          </a:p>
          <a:p>
            <a:pPr marL="557213" lvl="1" indent="-214313">
              <a:buFont typeface="Arial" panose="020B0604020202020204" pitchFamily="34" charset="0"/>
              <a:buChar char="•"/>
            </a:pPr>
            <a:r>
              <a:rPr lang="en-US" sz="1500" dirty="0">
                <a:solidFill>
                  <a:srgbClr val="002060"/>
                </a:solidFill>
              </a:rPr>
              <a:t>7 state universities</a:t>
            </a:r>
          </a:p>
          <a:p>
            <a:endParaRPr lang="en-US" b="1" dirty="0">
              <a:solidFill>
                <a:srgbClr val="00B050"/>
              </a:solidFill>
            </a:endParaRPr>
          </a:p>
          <a:p>
            <a:r>
              <a:rPr lang="en-US" b="1" dirty="0">
                <a:solidFill>
                  <a:srgbClr val="00B050"/>
                </a:solidFill>
              </a:rPr>
              <a:t>47 </a:t>
            </a:r>
            <a:r>
              <a:rPr lang="en-US" b="1" dirty="0">
                <a:solidFill>
                  <a:srgbClr val="002060"/>
                </a:solidFill>
              </a:rPr>
              <a:t>Communities across the state</a:t>
            </a:r>
          </a:p>
          <a:p>
            <a:pPr marL="557213" lvl="1" indent="-214313">
              <a:buFont typeface="Arial" panose="020B0604020202020204" pitchFamily="34" charset="0"/>
              <a:buChar char="•"/>
            </a:pPr>
            <a:r>
              <a:rPr lang="en-US" sz="1500" dirty="0">
                <a:solidFill>
                  <a:srgbClr val="002060"/>
                </a:solidFill>
              </a:rPr>
              <a:t>From International Falls to Worthington</a:t>
            </a:r>
          </a:p>
          <a:p>
            <a:pPr marL="557213" lvl="1" indent="-214313">
              <a:buFont typeface="Arial" panose="020B0604020202020204" pitchFamily="34" charset="0"/>
              <a:buChar char="•"/>
            </a:pPr>
            <a:r>
              <a:rPr lang="en-US" sz="1500" dirty="0">
                <a:solidFill>
                  <a:srgbClr val="002060"/>
                </a:solidFill>
              </a:rPr>
              <a:t>Enrollment ranges from 482 to 17,881 FYE</a:t>
            </a:r>
          </a:p>
        </p:txBody>
      </p:sp>
    </p:spTree>
    <p:extLst>
      <p:ext uri="{BB962C8B-B14F-4D97-AF65-F5344CB8AC3E}">
        <p14:creationId xmlns:p14="http://schemas.microsoft.com/office/powerpoint/2010/main" val="29032920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2060"/>
                </a:solidFill>
              </a:rPr>
              <a:t>Minnesota State</a:t>
            </a:r>
          </a:p>
        </p:txBody>
      </p:sp>
      <p:sp>
        <p:nvSpPr>
          <p:cNvPr id="3" name="Content Placeholder 2"/>
          <p:cNvSpPr>
            <a:spLocks noGrp="1"/>
          </p:cNvSpPr>
          <p:nvPr>
            <p:ph idx="1"/>
          </p:nvPr>
        </p:nvSpPr>
        <p:spPr>
          <a:xfrm>
            <a:off x="457200" y="2226469"/>
            <a:ext cx="3719063" cy="3631946"/>
          </a:xfrm>
        </p:spPr>
        <p:txBody>
          <a:bodyPr>
            <a:normAutofit/>
          </a:bodyPr>
          <a:lstStyle/>
          <a:p>
            <a:pPr marL="0" indent="0">
              <a:buNone/>
            </a:pPr>
            <a:r>
              <a:rPr lang="en-US" sz="1800" dirty="0">
                <a:solidFill>
                  <a:srgbClr val="002060"/>
                </a:solidFill>
              </a:rPr>
              <a:t>Our colleges and universities serve students no matter where they are on their educational journey – from a certificate all the way to an applied doctoral program. </a:t>
            </a:r>
          </a:p>
          <a:p>
            <a:endParaRPr lang="en-US" sz="1800" dirty="0">
              <a:solidFill>
                <a:srgbClr val="002060"/>
              </a:solidFill>
            </a:endParaRPr>
          </a:p>
          <a:p>
            <a:pPr marL="0" indent="0">
              <a:buNone/>
            </a:pPr>
            <a:r>
              <a:rPr lang="en-US" sz="1800" dirty="0">
                <a:solidFill>
                  <a:srgbClr val="002060"/>
                </a:solidFill>
              </a:rPr>
              <a:t>Many of our students also come to us to take non-credit courses, such as customized training, specialized courses or professional classes. </a:t>
            </a:r>
          </a:p>
        </p:txBody>
      </p:sp>
      <p:grpSp>
        <p:nvGrpSpPr>
          <p:cNvPr id="7" name="Group 6"/>
          <p:cNvGrpSpPr/>
          <p:nvPr/>
        </p:nvGrpSpPr>
        <p:grpSpPr>
          <a:xfrm>
            <a:off x="4978528" y="1022514"/>
            <a:ext cx="2609297" cy="1546577"/>
            <a:chOff x="6175478" y="365126"/>
            <a:chExt cx="3479063" cy="2062102"/>
          </a:xfrm>
        </p:grpSpPr>
        <p:sp>
          <p:nvSpPr>
            <p:cNvPr id="4" name="TextBox 3"/>
            <p:cNvSpPr txBox="1"/>
            <p:nvPr/>
          </p:nvSpPr>
          <p:spPr>
            <a:xfrm>
              <a:off x="7474546" y="365126"/>
              <a:ext cx="2179995" cy="2062102"/>
            </a:xfrm>
            <a:prstGeom prst="rect">
              <a:avLst/>
            </a:prstGeom>
            <a:noFill/>
          </p:spPr>
          <p:txBody>
            <a:bodyPr wrap="square" lIns="0" tIns="0" rIns="0" bIns="0" rtlCol="0">
              <a:spAutoFit/>
            </a:bodyPr>
            <a:lstStyle/>
            <a:p>
              <a:r>
                <a:rPr lang="en-US" sz="3000" b="1" dirty="0">
                  <a:solidFill>
                    <a:schemeClr val="accent3"/>
                  </a:solidFill>
                  <a:latin typeface="Circular Std Black" panose="020B0A04020101010102" pitchFamily="34" charset="0"/>
                  <a:cs typeface="Circular Std Black" panose="020B0A04020101010102" pitchFamily="34" charset="0"/>
                </a:rPr>
                <a:t>38,000+ </a:t>
              </a:r>
            </a:p>
            <a:p>
              <a:r>
                <a:rPr lang="en-US" sz="1350" dirty="0">
                  <a:solidFill>
                    <a:schemeClr val="accent3"/>
                  </a:solidFill>
                  <a:latin typeface="Archer Book" panose="02000000000000000000" pitchFamily="50" charset="0"/>
                </a:rPr>
                <a:t>degrees, certificates, and diplomas awarded each year</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75478" y="476576"/>
              <a:ext cx="1113842" cy="1358887"/>
            </a:xfrm>
            <a:prstGeom prst="rect">
              <a:avLst/>
            </a:prstGeom>
          </p:spPr>
        </p:pic>
      </p:grpSp>
      <p:grpSp>
        <p:nvGrpSpPr>
          <p:cNvPr id="9" name="Group 8"/>
          <p:cNvGrpSpPr/>
          <p:nvPr/>
        </p:nvGrpSpPr>
        <p:grpSpPr>
          <a:xfrm>
            <a:off x="4978527" y="3584796"/>
            <a:ext cx="2859086" cy="923939"/>
            <a:chOff x="5873411" y="365126"/>
            <a:chExt cx="3812114" cy="1231918"/>
          </a:xfrm>
        </p:grpSpPr>
        <p:sp>
          <p:nvSpPr>
            <p:cNvPr id="10" name="TextBox 9"/>
            <p:cNvSpPr txBox="1"/>
            <p:nvPr/>
          </p:nvSpPr>
          <p:spPr>
            <a:xfrm>
              <a:off x="7505529" y="365126"/>
              <a:ext cx="2179996" cy="1169550"/>
            </a:xfrm>
            <a:prstGeom prst="rect">
              <a:avLst/>
            </a:prstGeom>
            <a:noFill/>
          </p:spPr>
          <p:txBody>
            <a:bodyPr wrap="square" lIns="0" tIns="0" rIns="0" bIns="0" rtlCol="0">
              <a:spAutoFit/>
            </a:bodyPr>
            <a:lstStyle/>
            <a:p>
              <a:r>
                <a:rPr lang="en-US" sz="3000" b="1" dirty="0">
                  <a:solidFill>
                    <a:schemeClr val="accent2"/>
                  </a:solidFill>
                  <a:latin typeface="Circular Std Black" panose="020B0A04020101010102" pitchFamily="34" charset="0"/>
                  <a:cs typeface="Circular Std Black" panose="020B0A04020101010102" pitchFamily="34" charset="0"/>
                </a:rPr>
                <a:t>3,900+ </a:t>
              </a:r>
            </a:p>
            <a:p>
              <a:r>
                <a:rPr lang="en-US" sz="1350" dirty="0">
                  <a:solidFill>
                    <a:schemeClr val="accent2"/>
                  </a:solidFill>
                  <a:latin typeface="Archer Book" panose="02000000000000000000" pitchFamily="50" charset="0"/>
                </a:rPr>
                <a:t>academic programs to choose from</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73411" y="433672"/>
              <a:ext cx="1445182" cy="1163372"/>
            </a:xfrm>
            <a:prstGeom prst="rect">
              <a:avLst/>
            </a:prstGeom>
          </p:spPr>
        </p:pic>
      </p:grpSp>
      <p:grpSp>
        <p:nvGrpSpPr>
          <p:cNvPr id="12" name="Group 11"/>
          <p:cNvGrpSpPr/>
          <p:nvPr/>
        </p:nvGrpSpPr>
        <p:grpSpPr>
          <a:xfrm>
            <a:off x="5911781" y="4696044"/>
            <a:ext cx="2197464" cy="946413"/>
            <a:chOff x="7324489" y="365126"/>
            <a:chExt cx="2929952" cy="1261884"/>
          </a:xfrm>
        </p:grpSpPr>
        <p:sp>
          <p:nvSpPr>
            <p:cNvPr id="13" name="TextBox 12"/>
            <p:cNvSpPr txBox="1"/>
            <p:nvPr/>
          </p:nvSpPr>
          <p:spPr>
            <a:xfrm>
              <a:off x="7324489" y="365126"/>
              <a:ext cx="1709203" cy="1169551"/>
            </a:xfrm>
            <a:prstGeom prst="rect">
              <a:avLst/>
            </a:prstGeom>
            <a:noFill/>
          </p:spPr>
          <p:txBody>
            <a:bodyPr wrap="square" lIns="0" tIns="0" rIns="0" bIns="0" rtlCol="0">
              <a:spAutoFit/>
            </a:bodyPr>
            <a:lstStyle/>
            <a:p>
              <a:pPr algn="r"/>
              <a:r>
                <a:rPr lang="en-US" sz="3000" b="1" dirty="0">
                  <a:solidFill>
                    <a:schemeClr val="accent3"/>
                  </a:solidFill>
                  <a:latin typeface="Circular Std Black" panose="020B0A04020101010102" pitchFamily="34" charset="0"/>
                  <a:cs typeface="Circular Std Black" panose="020B0A04020101010102" pitchFamily="34" charset="0"/>
                </a:rPr>
                <a:t>710</a:t>
              </a:r>
            </a:p>
            <a:p>
              <a:pPr algn="r"/>
              <a:r>
                <a:rPr lang="en-US" sz="1350" dirty="0">
                  <a:solidFill>
                    <a:schemeClr val="accent3"/>
                  </a:solidFill>
                  <a:latin typeface="Archer Book" panose="02000000000000000000" pitchFamily="50" charset="0"/>
                </a:rPr>
                <a:t>programs offered entirely online</a:t>
              </a: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72670" y="534422"/>
              <a:ext cx="1081771" cy="1092588"/>
            </a:xfrm>
            <a:prstGeom prst="rect">
              <a:avLst/>
            </a:prstGeom>
          </p:spPr>
        </p:pic>
      </p:grpSp>
      <p:sp>
        <p:nvSpPr>
          <p:cNvPr id="16" name="TextBox 15"/>
          <p:cNvSpPr txBox="1"/>
          <p:nvPr/>
        </p:nvSpPr>
        <p:spPr>
          <a:xfrm>
            <a:off x="5911781" y="2312575"/>
            <a:ext cx="2197464" cy="1084912"/>
          </a:xfrm>
          <a:prstGeom prst="rect">
            <a:avLst/>
          </a:prstGeom>
          <a:noFill/>
        </p:spPr>
        <p:txBody>
          <a:bodyPr wrap="square" lIns="0" tIns="0" rIns="0" bIns="0" rtlCol="0">
            <a:spAutoFit/>
          </a:bodyPr>
          <a:lstStyle/>
          <a:p>
            <a:pPr algn="r"/>
            <a:r>
              <a:rPr lang="en-US" sz="3000" b="1" dirty="0">
                <a:solidFill>
                  <a:schemeClr val="accent1"/>
                </a:solidFill>
                <a:latin typeface="Circular Std Black" panose="020B0A04020101010102" pitchFamily="34" charset="0"/>
                <a:cs typeface="Circular Std Black" panose="020B0A04020101010102" pitchFamily="34" charset="0"/>
              </a:rPr>
              <a:t>15,000+ </a:t>
            </a:r>
          </a:p>
          <a:p>
            <a:pPr algn="r"/>
            <a:r>
              <a:rPr lang="en-US" sz="1350" dirty="0">
                <a:solidFill>
                  <a:schemeClr val="accent1"/>
                </a:solidFill>
                <a:latin typeface="Archer Book" panose="02000000000000000000" pitchFamily="50" charset="0"/>
              </a:rPr>
              <a:t>customized training, occupational, and professional classes offered</a:t>
            </a:r>
          </a:p>
        </p:txBody>
      </p:sp>
    </p:spTree>
    <p:extLst>
      <p:ext uri="{BB962C8B-B14F-4D97-AF65-F5344CB8AC3E}">
        <p14:creationId xmlns:p14="http://schemas.microsoft.com/office/powerpoint/2010/main" val="37360282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Oval 23"/>
          <p:cNvSpPr/>
          <p:nvPr/>
        </p:nvSpPr>
        <p:spPr>
          <a:xfrm>
            <a:off x="6812882" y="509276"/>
            <a:ext cx="2129589" cy="2129589"/>
          </a:xfrm>
          <a:prstGeom prst="ellipse">
            <a:avLst/>
          </a:prstGeom>
          <a:blipFill dpi="0" rotWithShape="1">
            <a:blip r:embed="rId2" cstate="print">
              <a:extLst>
                <a:ext uri="{28A0092B-C50C-407E-A947-70E740481C1C}">
                  <a14:useLocalDpi xmlns:a14="http://schemas.microsoft.com/office/drawing/2010/main" val="0"/>
                </a:ext>
              </a:extLst>
            </a:blip>
            <a:srcRect/>
            <a:stretch>
              <a:fillRect l="-2119" t="-8052" r="-18291" b="-63998"/>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0" name="Oval 19"/>
          <p:cNvSpPr/>
          <p:nvPr/>
        </p:nvSpPr>
        <p:spPr>
          <a:xfrm>
            <a:off x="6172201" y="2029953"/>
            <a:ext cx="2129589" cy="2129589"/>
          </a:xfrm>
          <a:prstGeom prst="ellipse">
            <a:avLst/>
          </a:prstGeom>
          <a:blipFill dpi="0" rotWithShape="1">
            <a:blip r:embed="rId3" cstate="print">
              <a:extLst>
                <a:ext uri="{28A0092B-C50C-407E-A947-70E740481C1C}">
                  <a14:useLocalDpi xmlns:a14="http://schemas.microsoft.com/office/drawing/2010/main" val="0"/>
                </a:ext>
              </a:extLst>
            </a:blip>
            <a:srcRect/>
            <a:stretch>
              <a:fillRect l="-1" r="-1289" b="-56920"/>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3" name="Oval 22"/>
          <p:cNvSpPr/>
          <p:nvPr/>
        </p:nvSpPr>
        <p:spPr>
          <a:xfrm>
            <a:off x="4893845" y="543490"/>
            <a:ext cx="2129589" cy="2129589"/>
          </a:xfrm>
          <a:prstGeom prst="ellipse">
            <a:avLst/>
          </a:prstGeom>
          <a:blipFill dpi="0" rotWithShape="1">
            <a:blip r:embed="rId4" cstate="print">
              <a:extLst>
                <a:ext uri="{28A0092B-C50C-407E-A947-70E740481C1C}">
                  <a14:useLocalDpi xmlns:a14="http://schemas.microsoft.com/office/drawing/2010/main" val="0"/>
                </a:ext>
              </a:extLst>
            </a:blip>
            <a:srcRect/>
            <a:stretch>
              <a:fillRect l="-16950" t="-30085" r="-26474" b="-46513"/>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415090" y="771789"/>
            <a:ext cx="8229600" cy="566850"/>
          </a:xfrm>
        </p:spPr>
        <p:txBody>
          <a:bodyPr/>
          <a:lstStyle/>
          <a:p>
            <a:r>
              <a:rPr lang="en-US" dirty="0">
                <a:solidFill>
                  <a:srgbClr val="002060"/>
                </a:solidFill>
              </a:rPr>
              <a:t>Minnesota State</a:t>
            </a:r>
          </a:p>
        </p:txBody>
      </p:sp>
      <p:sp>
        <p:nvSpPr>
          <p:cNvPr id="18" name="Content Placeholder 17"/>
          <p:cNvSpPr>
            <a:spLocks noGrp="1"/>
          </p:cNvSpPr>
          <p:nvPr>
            <p:ph idx="1"/>
          </p:nvPr>
        </p:nvSpPr>
        <p:spPr>
          <a:xfrm>
            <a:off x="415090" y="1703909"/>
            <a:ext cx="7886700" cy="3530642"/>
          </a:xfrm>
        </p:spPr>
        <p:txBody>
          <a:bodyPr>
            <a:normAutofit fontScale="85000" lnSpcReduction="20000"/>
          </a:bodyPr>
          <a:lstStyle/>
          <a:p>
            <a:pPr marL="0" indent="0">
              <a:buNone/>
            </a:pPr>
            <a:r>
              <a:rPr lang="en-US" b="1" dirty="0">
                <a:solidFill>
                  <a:srgbClr val="002060"/>
                </a:solidFill>
              </a:rPr>
              <a:t>We educate … </a:t>
            </a:r>
          </a:p>
          <a:p>
            <a:pPr lvl="1">
              <a:buClr>
                <a:srgbClr val="002060"/>
              </a:buClr>
            </a:pPr>
            <a:r>
              <a:rPr lang="en-US" b="1" dirty="0">
                <a:solidFill>
                  <a:srgbClr val="00B050"/>
                </a:solidFill>
              </a:rPr>
              <a:t>9 out of 10</a:t>
            </a:r>
            <a:r>
              <a:rPr lang="en-US" dirty="0">
                <a:solidFill>
                  <a:srgbClr val="00B050"/>
                </a:solidFill>
              </a:rPr>
              <a:t> </a:t>
            </a:r>
            <a:r>
              <a:rPr lang="en-US" dirty="0">
                <a:solidFill>
                  <a:srgbClr val="002060"/>
                </a:solidFill>
              </a:rPr>
              <a:t>mechanics</a:t>
            </a:r>
          </a:p>
          <a:p>
            <a:pPr lvl="1">
              <a:buClr>
                <a:srgbClr val="002060"/>
              </a:buClr>
            </a:pPr>
            <a:r>
              <a:rPr lang="en-US" b="1" dirty="0">
                <a:solidFill>
                  <a:srgbClr val="00B050"/>
                </a:solidFill>
              </a:rPr>
              <a:t>9 out of 10 </a:t>
            </a:r>
            <a:r>
              <a:rPr lang="en-US" dirty="0">
                <a:solidFill>
                  <a:srgbClr val="002060"/>
                </a:solidFill>
              </a:rPr>
              <a:t>in manufacturing</a:t>
            </a:r>
          </a:p>
          <a:p>
            <a:pPr lvl="1">
              <a:buClr>
                <a:srgbClr val="002060"/>
              </a:buClr>
            </a:pPr>
            <a:r>
              <a:rPr lang="en-US" b="1" dirty="0">
                <a:solidFill>
                  <a:srgbClr val="00B050"/>
                </a:solidFill>
              </a:rPr>
              <a:t>8 out of 10 </a:t>
            </a:r>
            <a:r>
              <a:rPr lang="en-US" dirty="0">
                <a:solidFill>
                  <a:srgbClr val="002060"/>
                </a:solidFill>
              </a:rPr>
              <a:t>in law enforcement</a:t>
            </a:r>
          </a:p>
          <a:p>
            <a:pPr lvl="1">
              <a:buClr>
                <a:srgbClr val="002060"/>
              </a:buClr>
            </a:pPr>
            <a:r>
              <a:rPr lang="en-US" b="1" dirty="0">
                <a:solidFill>
                  <a:srgbClr val="00B050"/>
                </a:solidFill>
              </a:rPr>
              <a:t>2 out of 3 </a:t>
            </a:r>
            <a:r>
              <a:rPr lang="en-US" dirty="0">
                <a:solidFill>
                  <a:srgbClr val="002060"/>
                </a:solidFill>
              </a:rPr>
              <a:t>nurses</a:t>
            </a:r>
          </a:p>
          <a:p>
            <a:pPr lvl="1">
              <a:buClr>
                <a:srgbClr val="002060"/>
              </a:buClr>
            </a:pPr>
            <a:r>
              <a:rPr lang="en-US" b="1" dirty="0">
                <a:solidFill>
                  <a:srgbClr val="00B050"/>
                </a:solidFill>
              </a:rPr>
              <a:t>7 out of 10 </a:t>
            </a:r>
            <a:r>
              <a:rPr lang="en-US" dirty="0">
                <a:solidFill>
                  <a:srgbClr val="002060"/>
                </a:solidFill>
              </a:rPr>
              <a:t>in trades</a:t>
            </a:r>
          </a:p>
          <a:p>
            <a:pPr lvl="1">
              <a:buClr>
                <a:srgbClr val="002060"/>
              </a:buClr>
            </a:pPr>
            <a:r>
              <a:rPr lang="en-US" b="1" dirty="0">
                <a:solidFill>
                  <a:srgbClr val="00B050"/>
                </a:solidFill>
              </a:rPr>
              <a:t>6 out of 10 </a:t>
            </a:r>
            <a:r>
              <a:rPr lang="en-US" dirty="0">
                <a:solidFill>
                  <a:srgbClr val="002060"/>
                </a:solidFill>
              </a:rPr>
              <a:t>in agriculture</a:t>
            </a:r>
          </a:p>
          <a:p>
            <a:pPr lvl="1">
              <a:buClr>
                <a:srgbClr val="002060"/>
              </a:buClr>
            </a:pPr>
            <a:r>
              <a:rPr lang="en-US" b="1" dirty="0">
                <a:solidFill>
                  <a:srgbClr val="00B050"/>
                </a:solidFill>
              </a:rPr>
              <a:t>50% </a:t>
            </a:r>
            <a:r>
              <a:rPr lang="en-US" dirty="0">
                <a:solidFill>
                  <a:srgbClr val="002060"/>
                </a:solidFill>
              </a:rPr>
              <a:t>of all teachers</a:t>
            </a:r>
          </a:p>
          <a:p>
            <a:pPr lvl="1">
              <a:buClr>
                <a:srgbClr val="002060"/>
              </a:buClr>
            </a:pPr>
            <a:r>
              <a:rPr lang="en-US" b="1" dirty="0">
                <a:solidFill>
                  <a:srgbClr val="00B050"/>
                </a:solidFill>
              </a:rPr>
              <a:t>50% </a:t>
            </a:r>
            <a:r>
              <a:rPr lang="en-US" dirty="0">
                <a:solidFill>
                  <a:srgbClr val="002060"/>
                </a:solidFill>
              </a:rPr>
              <a:t>of IT professionals</a:t>
            </a:r>
          </a:p>
          <a:p>
            <a:pPr lvl="1">
              <a:buClr>
                <a:srgbClr val="002060"/>
              </a:buClr>
            </a:pPr>
            <a:r>
              <a:rPr lang="en-US" b="1" dirty="0">
                <a:solidFill>
                  <a:srgbClr val="00B050"/>
                </a:solidFill>
              </a:rPr>
              <a:t>50%  </a:t>
            </a:r>
            <a:r>
              <a:rPr lang="en-US" dirty="0">
                <a:solidFill>
                  <a:srgbClr val="002060"/>
                </a:solidFill>
              </a:rPr>
              <a:t>of all business graduates</a:t>
            </a:r>
          </a:p>
        </p:txBody>
      </p:sp>
      <p:sp>
        <p:nvSpPr>
          <p:cNvPr id="19" name="Oval 18"/>
          <p:cNvSpPr/>
          <p:nvPr/>
        </p:nvSpPr>
        <p:spPr>
          <a:xfrm>
            <a:off x="4531396" y="2543927"/>
            <a:ext cx="2129589" cy="2129589"/>
          </a:xfrm>
          <a:prstGeom prst="ellipse">
            <a:avLst/>
          </a:prstGeom>
          <a:blipFill dpi="0" rotWithShape="1">
            <a:blip r:embed="rId5" cstate="print">
              <a:extLst>
                <a:ext uri="{28A0092B-C50C-407E-A947-70E740481C1C}">
                  <a14:useLocalDpi xmlns:a14="http://schemas.microsoft.com/office/drawing/2010/main" val="0"/>
                </a:ext>
              </a:extLst>
            </a:blip>
            <a:srcRect/>
            <a:stretch>
              <a:fillRect l="-13559" t="-17798" r="-18479" b="-83898"/>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1" name="Oval 20"/>
          <p:cNvSpPr/>
          <p:nvPr/>
        </p:nvSpPr>
        <p:spPr>
          <a:xfrm>
            <a:off x="5748088" y="4122320"/>
            <a:ext cx="2129589" cy="2129589"/>
          </a:xfrm>
          <a:prstGeom prst="ellipse">
            <a:avLst/>
          </a:prstGeom>
          <a:blipFill dpi="0" rotWithShape="1">
            <a:blip r:embed="rId6">
              <a:extLst>
                <a:ext uri="{28A0092B-C50C-407E-A947-70E740481C1C}">
                  <a14:useLocalDpi xmlns:a14="http://schemas.microsoft.com/office/drawing/2010/main" val="0"/>
                </a:ext>
              </a:extLst>
            </a:blip>
            <a:srcRect/>
            <a:stretch>
              <a:fillRect l="-5085" t="-3814" r="5085" b="-35008"/>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2" name="Oval 21"/>
          <p:cNvSpPr/>
          <p:nvPr/>
        </p:nvSpPr>
        <p:spPr>
          <a:xfrm>
            <a:off x="7476122" y="3435016"/>
            <a:ext cx="2129589" cy="2129589"/>
          </a:xfrm>
          <a:prstGeom prst="ellipse">
            <a:avLst/>
          </a:prstGeom>
          <a:blipFill dpi="0" rotWithShape="1">
            <a:blip r:embed="rId7" cstate="print">
              <a:extLst>
                <a:ext uri="{28A0092B-C50C-407E-A947-70E740481C1C}">
                  <a14:useLocalDpi xmlns:a14="http://schemas.microsoft.com/office/drawing/2010/main" val="0"/>
                </a:ext>
              </a:extLst>
            </a:blip>
            <a:srcRect/>
            <a:stretch>
              <a:fillRect l="-15681" t="-28814" r="-10804" b="-56402"/>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9072557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B2C4B-A5B1-49EA-A5F1-3AAD33065B4A}"/>
              </a:ext>
            </a:extLst>
          </p:cNvPr>
          <p:cNvSpPr>
            <a:spLocks noGrp="1"/>
          </p:cNvSpPr>
          <p:nvPr>
            <p:ph type="title"/>
          </p:nvPr>
        </p:nvSpPr>
        <p:spPr>
          <a:xfrm>
            <a:off x="457200" y="667910"/>
            <a:ext cx="8229600" cy="1431745"/>
          </a:xfrm>
        </p:spPr>
        <p:txBody>
          <a:bodyPr/>
          <a:lstStyle/>
          <a:p>
            <a:r>
              <a:rPr lang="en-US" dirty="0"/>
              <a:t>Welcome and Introductions </a:t>
            </a:r>
          </a:p>
        </p:txBody>
      </p:sp>
      <p:sp>
        <p:nvSpPr>
          <p:cNvPr id="3" name="Content Placeholder 2">
            <a:extLst>
              <a:ext uri="{FF2B5EF4-FFF2-40B4-BE49-F238E27FC236}">
                <a16:creationId xmlns:a16="http://schemas.microsoft.com/office/drawing/2014/main" id="{68BC6739-451C-434E-8EE5-035ED6758144}"/>
              </a:ext>
            </a:extLst>
          </p:cNvPr>
          <p:cNvSpPr>
            <a:spLocks noGrp="1"/>
          </p:cNvSpPr>
          <p:nvPr>
            <p:ph idx="1"/>
          </p:nvPr>
        </p:nvSpPr>
        <p:spPr/>
        <p:txBody>
          <a:bodyPr/>
          <a:lstStyle/>
          <a:p>
            <a:r>
              <a:rPr lang="en-US" dirty="0"/>
              <a:t>Welcome</a:t>
            </a:r>
          </a:p>
          <a:p>
            <a:pPr lvl="1"/>
            <a:r>
              <a:rPr lang="en-US" dirty="0"/>
              <a:t>Denise Pearson, VP Academic Affairs &amp; Equity Initiatives </a:t>
            </a:r>
          </a:p>
          <a:p>
            <a:pPr lvl="1"/>
            <a:r>
              <a:rPr lang="en-US" dirty="0"/>
              <a:t>Overview of webinar series</a:t>
            </a:r>
          </a:p>
          <a:p>
            <a:r>
              <a:rPr lang="en-US" dirty="0"/>
              <a:t>Webinar format, logistics, Q&amp;A</a:t>
            </a:r>
          </a:p>
          <a:p>
            <a:r>
              <a:rPr lang="en-US" dirty="0"/>
              <a:t>Speaker introductions</a:t>
            </a:r>
          </a:p>
          <a:p>
            <a:pPr lvl="1"/>
            <a:r>
              <a:rPr lang="en-US" dirty="0"/>
              <a:t>Dennis Olson, MN Office of Higher Education</a:t>
            </a:r>
          </a:p>
          <a:p>
            <a:pPr lvl="1"/>
            <a:r>
              <a:rPr lang="en-US" dirty="0"/>
              <a:t>Clyde Wilson Pickett, MN State Colleges &amp; Universities</a:t>
            </a:r>
          </a:p>
          <a:p>
            <a:pPr lvl="1"/>
            <a:r>
              <a:rPr lang="en-US" dirty="0"/>
              <a:t>Josefina Landrieu, MN State Colleges &amp; Universities</a:t>
            </a:r>
          </a:p>
          <a:p>
            <a:endParaRPr lang="en-US" dirty="0"/>
          </a:p>
        </p:txBody>
      </p:sp>
      <p:pic>
        <p:nvPicPr>
          <p:cNvPr id="5" name="Picture 4" descr="A person posing for the camera&#10;&#10;Description automatically generated">
            <a:extLst>
              <a:ext uri="{FF2B5EF4-FFF2-40B4-BE49-F238E27FC236}">
                <a16:creationId xmlns:a16="http://schemas.microsoft.com/office/drawing/2014/main" id="{2BA408DB-F226-46CB-ACC2-24305013F4DE}"/>
              </a:ext>
            </a:extLst>
          </p:cNvPr>
          <p:cNvPicPr>
            <a:picLocks noChangeAspect="1"/>
          </p:cNvPicPr>
          <p:nvPr/>
        </p:nvPicPr>
        <p:blipFill>
          <a:blip r:embed="rId2"/>
          <a:stretch>
            <a:fillRect/>
          </a:stretch>
        </p:blipFill>
        <p:spPr>
          <a:xfrm>
            <a:off x="7386761" y="667910"/>
            <a:ext cx="1033669" cy="1327867"/>
          </a:xfrm>
          <a:prstGeom prst="rect">
            <a:avLst/>
          </a:prstGeom>
        </p:spPr>
      </p:pic>
    </p:spTree>
    <p:extLst>
      <p:ext uri="{BB962C8B-B14F-4D97-AF65-F5344CB8AC3E}">
        <p14:creationId xmlns:p14="http://schemas.microsoft.com/office/powerpoint/2010/main" val="14984806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699" y="460545"/>
            <a:ext cx="7886700" cy="1079626"/>
          </a:xfrm>
        </p:spPr>
        <p:txBody>
          <a:bodyPr/>
          <a:lstStyle/>
          <a:p>
            <a:r>
              <a:rPr lang="en-US" dirty="0">
                <a:solidFill>
                  <a:srgbClr val="002060"/>
                </a:solidFill>
              </a:rPr>
              <a:t>MINNESOTA STATE: EQUITY 2030</a:t>
            </a:r>
          </a:p>
        </p:txBody>
      </p:sp>
      <p:sp>
        <p:nvSpPr>
          <p:cNvPr id="6" name="Text Placeholder 5"/>
          <p:cNvSpPr>
            <a:spLocks noGrp="1"/>
          </p:cNvSpPr>
          <p:nvPr>
            <p:ph type="body" sz="quarter" idx="3"/>
          </p:nvPr>
        </p:nvSpPr>
        <p:spPr/>
        <p:txBody>
          <a:bodyPr>
            <a:normAutofit/>
          </a:bodyPr>
          <a:lstStyle/>
          <a:p>
            <a:r>
              <a:rPr lang="en-US" sz="2400" dirty="0">
                <a:solidFill>
                  <a:srgbClr val="002060"/>
                </a:solidFill>
              </a:rPr>
              <a:t>Goal:</a:t>
            </a:r>
          </a:p>
        </p:txBody>
      </p:sp>
      <p:sp>
        <p:nvSpPr>
          <p:cNvPr id="7" name="Content Placeholder 6"/>
          <p:cNvSpPr>
            <a:spLocks noGrp="1"/>
          </p:cNvSpPr>
          <p:nvPr>
            <p:ph sz="quarter" idx="4"/>
          </p:nvPr>
        </p:nvSpPr>
        <p:spPr/>
        <p:txBody>
          <a:bodyPr/>
          <a:lstStyle/>
          <a:p>
            <a:pPr marL="0" indent="0">
              <a:buNone/>
            </a:pPr>
            <a:r>
              <a:rPr lang="en-US" sz="2400" dirty="0">
                <a:solidFill>
                  <a:srgbClr val="003C66"/>
                </a:solidFill>
              </a:rPr>
              <a:t>By 2030, Minnesota State will eliminate the educational equity gaps at every Minnesota State college and university.</a:t>
            </a:r>
          </a:p>
          <a:p>
            <a:endParaRPr lang="en-US" dirty="0"/>
          </a:p>
        </p:txBody>
      </p:sp>
      <p:pic>
        <p:nvPicPr>
          <p:cNvPr id="4" name="Content Placeholder 3"/>
          <p:cNvPicPr>
            <a:picLocks noGrp="1" noChangeAspect="1"/>
          </p:cNvPicPr>
          <p:nvPr>
            <p:ph idx="4294967295"/>
          </p:nvPr>
        </p:nvPicPr>
        <p:blipFill rotWithShape="1">
          <a:blip r:embed="rId3" cstate="print">
            <a:extLst>
              <a:ext uri="{28A0092B-C50C-407E-A947-70E740481C1C}">
                <a14:useLocalDpi xmlns:a14="http://schemas.microsoft.com/office/drawing/2010/main" val="0"/>
              </a:ext>
            </a:extLst>
          </a:blip>
          <a:srcRect t="20096"/>
          <a:stretch/>
        </p:blipFill>
        <p:spPr>
          <a:xfrm>
            <a:off x="405245" y="1952127"/>
            <a:ext cx="3758804" cy="3796903"/>
          </a:xfrm>
        </p:spPr>
      </p:pic>
    </p:spTree>
    <p:extLst>
      <p:ext uri="{BB962C8B-B14F-4D97-AF65-F5344CB8AC3E}">
        <p14:creationId xmlns:p14="http://schemas.microsoft.com/office/powerpoint/2010/main" val="18891872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771789"/>
            <a:ext cx="8229600" cy="746115"/>
          </a:xfrm>
        </p:spPr>
        <p:txBody>
          <a:bodyPr/>
          <a:lstStyle/>
          <a:p>
            <a:r>
              <a:rPr lang="en-US" dirty="0">
                <a:solidFill>
                  <a:srgbClr val="002060"/>
                </a:solidFill>
              </a:rPr>
              <a:t>MINNESOTA STATE </a:t>
            </a:r>
            <a:r>
              <a:rPr lang="en-US" dirty="0"/>
              <a:t>– </a:t>
            </a:r>
            <a:r>
              <a:rPr lang="en-US" dirty="0">
                <a:solidFill>
                  <a:srgbClr val="00B050"/>
                </a:solidFill>
              </a:rPr>
              <a:t>EQUITY 2030</a:t>
            </a:r>
            <a:endParaRPr lang="en-US" dirty="0"/>
          </a:p>
        </p:txBody>
      </p:sp>
      <p:sp>
        <p:nvSpPr>
          <p:cNvPr id="5" name="Content Placeholder 4"/>
          <p:cNvSpPr>
            <a:spLocks noGrp="1"/>
          </p:cNvSpPr>
          <p:nvPr>
            <p:ph idx="1"/>
          </p:nvPr>
        </p:nvSpPr>
        <p:spPr/>
        <p:txBody>
          <a:bodyPr>
            <a:normAutofit fontScale="77500" lnSpcReduction="20000"/>
          </a:bodyPr>
          <a:lstStyle/>
          <a:p>
            <a:pPr marL="0" indent="0">
              <a:lnSpc>
                <a:spcPct val="120000"/>
              </a:lnSpc>
              <a:spcBef>
                <a:spcPts val="0"/>
              </a:spcBef>
              <a:buNone/>
            </a:pPr>
            <a:r>
              <a:rPr lang="en-US" b="0" dirty="0">
                <a:solidFill>
                  <a:srgbClr val="003C66"/>
                </a:solidFill>
              </a:rPr>
              <a:t>Minnesota State will eliminate the educational equity gaps at every Minnesota State college and university.</a:t>
            </a:r>
          </a:p>
          <a:p>
            <a:endParaRPr lang="en-US" sz="825" dirty="0">
              <a:solidFill>
                <a:srgbClr val="003C66"/>
              </a:solidFill>
            </a:endParaRPr>
          </a:p>
          <a:p>
            <a:pPr>
              <a:lnSpc>
                <a:spcPct val="120000"/>
              </a:lnSpc>
              <a:buClr>
                <a:srgbClr val="009F4D"/>
              </a:buClr>
              <a:buFont typeface="Arial" panose="020B0604020202020204" pitchFamily="34" charset="0"/>
              <a:buChar char="•"/>
            </a:pPr>
            <a:r>
              <a:rPr lang="en-US" b="0" dirty="0">
                <a:solidFill>
                  <a:srgbClr val="003C66"/>
                </a:solidFill>
              </a:rPr>
              <a:t>Increase student </a:t>
            </a:r>
            <a:r>
              <a:rPr lang="en-US" b="1" dirty="0">
                <a:solidFill>
                  <a:srgbClr val="003C66"/>
                </a:solidFill>
              </a:rPr>
              <a:t>retention, persistence, and graduation</a:t>
            </a:r>
          </a:p>
          <a:p>
            <a:pPr>
              <a:lnSpc>
                <a:spcPct val="120000"/>
              </a:lnSpc>
              <a:buClr>
                <a:srgbClr val="009F4D"/>
              </a:buClr>
              <a:buFont typeface="Arial" panose="020B0604020202020204" pitchFamily="34" charset="0"/>
              <a:buChar char="•"/>
            </a:pPr>
            <a:r>
              <a:rPr lang="en-US" b="0" dirty="0">
                <a:solidFill>
                  <a:srgbClr val="003C66"/>
                </a:solidFill>
              </a:rPr>
              <a:t>Increase the percent of Minnesotans age 25 to 44 who have attained a </a:t>
            </a:r>
            <a:r>
              <a:rPr lang="en-US" b="1" dirty="0">
                <a:solidFill>
                  <a:srgbClr val="003C66"/>
                </a:solidFill>
              </a:rPr>
              <a:t>postsecondary certificate or degree </a:t>
            </a:r>
            <a:r>
              <a:rPr lang="en-US" b="0" dirty="0">
                <a:solidFill>
                  <a:srgbClr val="003C66"/>
                </a:solidFill>
              </a:rPr>
              <a:t>to 70 percent across all populations </a:t>
            </a:r>
            <a:r>
              <a:rPr lang="en-US" b="0" i="1" dirty="0">
                <a:solidFill>
                  <a:srgbClr val="003C66"/>
                </a:solidFill>
              </a:rPr>
              <a:t>(Minnesota’s Educational Attainment Goal 2025)</a:t>
            </a:r>
            <a:endParaRPr lang="en-US" b="0" dirty="0">
              <a:solidFill>
                <a:srgbClr val="003C66"/>
              </a:solidFill>
            </a:endParaRPr>
          </a:p>
          <a:p>
            <a:pPr>
              <a:lnSpc>
                <a:spcPct val="120000"/>
              </a:lnSpc>
              <a:buClr>
                <a:srgbClr val="009F4D"/>
              </a:buClr>
              <a:buFont typeface="Arial" panose="020B0604020202020204" pitchFamily="34" charset="0"/>
              <a:buChar char="•"/>
            </a:pPr>
            <a:r>
              <a:rPr lang="en-US" b="0" dirty="0">
                <a:solidFill>
                  <a:srgbClr val="003C66"/>
                </a:solidFill>
              </a:rPr>
              <a:t>Increase market share of </a:t>
            </a:r>
            <a:r>
              <a:rPr lang="en-US" b="1" dirty="0">
                <a:solidFill>
                  <a:srgbClr val="003C66"/>
                </a:solidFill>
              </a:rPr>
              <a:t>high school graduates </a:t>
            </a:r>
            <a:r>
              <a:rPr lang="en-US" b="0" dirty="0">
                <a:solidFill>
                  <a:srgbClr val="003C66"/>
                </a:solidFill>
              </a:rPr>
              <a:t>and the </a:t>
            </a:r>
            <a:r>
              <a:rPr lang="en-US" b="1" dirty="0">
                <a:solidFill>
                  <a:srgbClr val="003C66"/>
                </a:solidFill>
              </a:rPr>
              <a:t>transfer rate</a:t>
            </a:r>
            <a:r>
              <a:rPr lang="en-US" dirty="0">
                <a:solidFill>
                  <a:srgbClr val="003C66"/>
                </a:solidFill>
              </a:rPr>
              <a:t> </a:t>
            </a:r>
            <a:r>
              <a:rPr lang="en-US" b="0" dirty="0">
                <a:solidFill>
                  <a:srgbClr val="003C66"/>
                </a:solidFill>
              </a:rPr>
              <a:t>from our two-year colleges to our universities</a:t>
            </a:r>
          </a:p>
          <a:p>
            <a:pPr>
              <a:lnSpc>
                <a:spcPct val="120000"/>
              </a:lnSpc>
              <a:buClr>
                <a:srgbClr val="009F4D"/>
              </a:buClr>
              <a:buFont typeface="Arial" panose="020B0604020202020204" pitchFamily="34" charset="0"/>
              <a:buChar char="•"/>
            </a:pPr>
            <a:r>
              <a:rPr lang="en-US" b="0" dirty="0">
                <a:solidFill>
                  <a:srgbClr val="003C66"/>
                </a:solidFill>
              </a:rPr>
              <a:t>Increase the number of </a:t>
            </a:r>
            <a:r>
              <a:rPr lang="en-US" b="1" dirty="0">
                <a:solidFill>
                  <a:srgbClr val="003C66"/>
                </a:solidFill>
              </a:rPr>
              <a:t>post-traditional (adult) learners</a:t>
            </a:r>
          </a:p>
          <a:p>
            <a:endParaRPr lang="en-US" dirty="0"/>
          </a:p>
          <a:p>
            <a:endParaRPr lang="en-US" dirty="0"/>
          </a:p>
        </p:txBody>
      </p:sp>
    </p:spTree>
    <p:extLst>
      <p:ext uri="{BB962C8B-B14F-4D97-AF65-F5344CB8AC3E}">
        <p14:creationId xmlns:p14="http://schemas.microsoft.com/office/powerpoint/2010/main" val="38008633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563971" y="4629150"/>
            <a:ext cx="1381043" cy="692498"/>
          </a:xfrm>
          <a:prstGeom prst="rect">
            <a:avLst/>
          </a:prstGeom>
          <a:solidFill>
            <a:srgbClr val="00B05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350">
              <a:solidFill>
                <a:srgbClr val="FFFFFF"/>
              </a:solidFill>
              <a:latin typeface="Calibri" panose="020F0502020204030204"/>
            </a:endParaRPr>
          </a:p>
        </p:txBody>
      </p:sp>
      <p:sp>
        <p:nvSpPr>
          <p:cNvPr id="11" name="Rectangle 10"/>
          <p:cNvSpPr/>
          <p:nvPr/>
        </p:nvSpPr>
        <p:spPr>
          <a:xfrm>
            <a:off x="563971" y="3028950"/>
            <a:ext cx="1381043" cy="1371600"/>
          </a:xfrm>
          <a:prstGeom prst="rect">
            <a:avLst/>
          </a:prstGeom>
          <a:solidFill>
            <a:srgbClr val="00B05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350">
              <a:solidFill>
                <a:srgbClr val="FFFFFF"/>
              </a:solidFill>
              <a:latin typeface="Calibri" panose="020F0502020204030204"/>
            </a:endParaRPr>
          </a:p>
        </p:txBody>
      </p:sp>
      <p:sp>
        <p:nvSpPr>
          <p:cNvPr id="2" name="Title 1"/>
          <p:cNvSpPr>
            <a:spLocks noGrp="1"/>
          </p:cNvSpPr>
          <p:nvPr>
            <p:ph type="title"/>
          </p:nvPr>
        </p:nvSpPr>
        <p:spPr>
          <a:xfrm>
            <a:off x="409730" y="741384"/>
            <a:ext cx="6596824" cy="469105"/>
          </a:xfrm>
        </p:spPr>
        <p:txBody>
          <a:bodyPr>
            <a:noAutofit/>
          </a:bodyPr>
          <a:lstStyle/>
          <a:p>
            <a:r>
              <a:rPr lang="en-US" sz="2400" dirty="0">
                <a:solidFill>
                  <a:srgbClr val="002060"/>
                </a:solidFill>
              </a:rPr>
              <a:t>Understanding our data is the first critical step</a:t>
            </a:r>
          </a:p>
        </p:txBody>
      </p:sp>
      <p:sp>
        <p:nvSpPr>
          <p:cNvPr id="4" name="TextBox 3"/>
          <p:cNvSpPr txBox="1"/>
          <p:nvPr/>
        </p:nvSpPr>
        <p:spPr>
          <a:xfrm>
            <a:off x="573414" y="1878137"/>
            <a:ext cx="1371600" cy="830997"/>
          </a:xfrm>
          <a:prstGeom prst="rect">
            <a:avLst/>
          </a:prstGeom>
          <a:solidFill>
            <a:srgbClr val="00B050"/>
          </a:solidFill>
        </p:spPr>
        <p:txBody>
          <a:bodyPr wrap="square" rtlCol="0">
            <a:spAutoFit/>
          </a:bodyPr>
          <a:lstStyle/>
          <a:p>
            <a:pPr algn="ctr"/>
            <a:r>
              <a:rPr lang="en-US" sz="1200" b="1" dirty="0">
                <a:solidFill>
                  <a:srgbClr val="FFFFFF"/>
                </a:solidFill>
                <a:latin typeface="Calibri" panose="020F0502020204030204"/>
              </a:rPr>
              <a:t>We need to understand our data using three lenses</a:t>
            </a:r>
          </a:p>
        </p:txBody>
      </p:sp>
      <p:sp>
        <p:nvSpPr>
          <p:cNvPr id="5" name="TextBox 4"/>
          <p:cNvSpPr txBox="1"/>
          <p:nvPr/>
        </p:nvSpPr>
        <p:spPr>
          <a:xfrm>
            <a:off x="623418" y="3257551"/>
            <a:ext cx="1251833" cy="646331"/>
          </a:xfrm>
          <a:prstGeom prst="rect">
            <a:avLst/>
          </a:prstGeom>
          <a:noFill/>
        </p:spPr>
        <p:txBody>
          <a:bodyPr wrap="square" rtlCol="0">
            <a:spAutoFit/>
          </a:bodyPr>
          <a:lstStyle/>
          <a:p>
            <a:pPr algn="ctr"/>
            <a:r>
              <a:rPr lang="en-US" sz="1200" b="1" dirty="0">
                <a:solidFill>
                  <a:srgbClr val="FFFFFF"/>
                </a:solidFill>
                <a:latin typeface="Calibri" panose="020F0502020204030204"/>
              </a:rPr>
              <a:t>To track our student success  and impact</a:t>
            </a:r>
          </a:p>
        </p:txBody>
      </p:sp>
      <p:sp>
        <p:nvSpPr>
          <p:cNvPr id="6" name="TextBox 5"/>
          <p:cNvSpPr txBox="1"/>
          <p:nvPr/>
        </p:nvSpPr>
        <p:spPr>
          <a:xfrm>
            <a:off x="704122" y="4663776"/>
            <a:ext cx="1200150" cy="646331"/>
          </a:xfrm>
          <a:prstGeom prst="rect">
            <a:avLst/>
          </a:prstGeom>
          <a:noFill/>
        </p:spPr>
        <p:txBody>
          <a:bodyPr wrap="square" rtlCol="0">
            <a:spAutoFit/>
          </a:bodyPr>
          <a:lstStyle/>
          <a:p>
            <a:pPr algn="ctr"/>
            <a:r>
              <a:rPr lang="en-US" sz="1200" b="1" dirty="0">
                <a:solidFill>
                  <a:srgbClr val="FFFFFF"/>
                </a:solidFill>
                <a:latin typeface="Calibri" panose="020F0502020204030204"/>
              </a:rPr>
              <a:t>In order to meet the Equity 2030 goal</a:t>
            </a:r>
          </a:p>
        </p:txBody>
      </p:sp>
      <p:sp>
        <p:nvSpPr>
          <p:cNvPr id="7" name="TextBox 6"/>
          <p:cNvSpPr txBox="1"/>
          <p:nvPr/>
        </p:nvSpPr>
        <p:spPr>
          <a:xfrm>
            <a:off x="2464828" y="1943100"/>
            <a:ext cx="2308566" cy="946413"/>
          </a:xfrm>
          <a:prstGeom prst="rect">
            <a:avLst/>
          </a:prstGeom>
          <a:noFill/>
        </p:spPr>
        <p:txBody>
          <a:bodyPr wrap="square" rtlCol="0">
            <a:spAutoFit/>
          </a:bodyPr>
          <a:lstStyle/>
          <a:p>
            <a:pPr marL="214313" indent="-214313">
              <a:buClr>
                <a:srgbClr val="139445"/>
              </a:buClr>
              <a:buFont typeface="Wingdings" panose="05000000000000000000" pitchFamily="2" charset="2"/>
              <a:buChar char="§"/>
            </a:pPr>
            <a:r>
              <a:rPr lang="en-US" sz="1400" dirty="0">
                <a:solidFill>
                  <a:srgbClr val="003C66"/>
                </a:solidFill>
                <a:latin typeface="Calibri" panose="020F0502020204030204"/>
              </a:rPr>
              <a:t>By race and ethnicity</a:t>
            </a:r>
          </a:p>
          <a:p>
            <a:pPr marL="214313" indent="-214313">
              <a:buClr>
                <a:srgbClr val="139445"/>
              </a:buClr>
              <a:buFont typeface="Wingdings" panose="05000000000000000000" pitchFamily="2" charset="2"/>
              <a:buChar char="§"/>
            </a:pPr>
            <a:r>
              <a:rPr lang="en-US" sz="1400" dirty="0">
                <a:solidFill>
                  <a:srgbClr val="003C66"/>
                </a:solidFill>
                <a:latin typeface="Calibri" panose="020F0502020204030204"/>
              </a:rPr>
              <a:t>First generation status</a:t>
            </a:r>
          </a:p>
          <a:p>
            <a:pPr marL="214313" indent="-214313">
              <a:buClr>
                <a:srgbClr val="139445"/>
              </a:buClr>
              <a:buFont typeface="Wingdings" panose="05000000000000000000" pitchFamily="2" charset="2"/>
              <a:buChar char="§"/>
            </a:pPr>
            <a:r>
              <a:rPr lang="en-US" sz="1400" dirty="0">
                <a:solidFill>
                  <a:srgbClr val="003C66"/>
                </a:solidFill>
                <a:latin typeface="Calibri" panose="020F0502020204030204"/>
              </a:rPr>
              <a:t>Socioeconomic status</a:t>
            </a:r>
          </a:p>
          <a:p>
            <a:endParaRPr lang="en-US" sz="1400" dirty="0">
              <a:solidFill>
                <a:srgbClr val="003C66"/>
              </a:solidFill>
              <a:latin typeface="Calibri" panose="020F0502020204030204"/>
            </a:endParaRPr>
          </a:p>
        </p:txBody>
      </p:sp>
      <p:sp>
        <p:nvSpPr>
          <p:cNvPr id="8" name="TextBox 7"/>
          <p:cNvSpPr txBox="1"/>
          <p:nvPr/>
        </p:nvSpPr>
        <p:spPr>
          <a:xfrm>
            <a:off x="2464828" y="2944117"/>
            <a:ext cx="6148230" cy="1600438"/>
          </a:xfrm>
          <a:prstGeom prst="rect">
            <a:avLst/>
          </a:prstGeom>
          <a:noFill/>
        </p:spPr>
        <p:txBody>
          <a:bodyPr wrap="square" rtlCol="0">
            <a:spAutoFit/>
          </a:bodyPr>
          <a:lstStyle/>
          <a:p>
            <a:pPr marL="214313" indent="-214313">
              <a:buClr>
                <a:srgbClr val="139445"/>
              </a:buClr>
              <a:buFont typeface="Wingdings" panose="05000000000000000000" pitchFamily="2" charset="2"/>
              <a:buChar char="§"/>
            </a:pPr>
            <a:r>
              <a:rPr lang="en-US" sz="1400" dirty="0">
                <a:solidFill>
                  <a:srgbClr val="003C66"/>
                </a:solidFill>
                <a:latin typeface="Calibri" panose="020F0502020204030204"/>
              </a:rPr>
              <a:t>Increase student </a:t>
            </a:r>
            <a:r>
              <a:rPr lang="en-US" sz="1400" b="1" dirty="0">
                <a:solidFill>
                  <a:srgbClr val="003C66"/>
                </a:solidFill>
                <a:latin typeface="Calibri" panose="020F0502020204030204"/>
              </a:rPr>
              <a:t>retention, persistence, and graduation</a:t>
            </a:r>
            <a:r>
              <a:rPr lang="en-US" sz="1400" dirty="0">
                <a:solidFill>
                  <a:srgbClr val="003C66"/>
                </a:solidFill>
                <a:latin typeface="Calibri" panose="020F0502020204030204"/>
              </a:rPr>
              <a:t> </a:t>
            </a:r>
            <a:endParaRPr lang="en-US" sz="800" dirty="0">
              <a:solidFill>
                <a:srgbClr val="003C66"/>
              </a:solidFill>
              <a:latin typeface="Calibri" panose="020F0502020204030204"/>
            </a:endParaRPr>
          </a:p>
          <a:p>
            <a:pPr marL="214313" indent="-214313">
              <a:buClr>
                <a:srgbClr val="139445"/>
              </a:buClr>
              <a:buFont typeface="Wingdings" panose="05000000000000000000" pitchFamily="2" charset="2"/>
              <a:buChar char="§"/>
            </a:pPr>
            <a:r>
              <a:rPr lang="en-US" sz="1400" dirty="0">
                <a:solidFill>
                  <a:srgbClr val="003C66"/>
                </a:solidFill>
                <a:latin typeface="Calibri" panose="020F0502020204030204"/>
              </a:rPr>
              <a:t>Increase the percent of Minnesotans age 25 to 44 who have attained a </a:t>
            </a:r>
            <a:r>
              <a:rPr lang="en-US" sz="1400" b="1" dirty="0">
                <a:solidFill>
                  <a:srgbClr val="003C66"/>
                </a:solidFill>
                <a:latin typeface="Calibri" panose="020F0502020204030204"/>
              </a:rPr>
              <a:t>postsecondary certificate or degree</a:t>
            </a:r>
            <a:r>
              <a:rPr lang="en-US" sz="1400" dirty="0">
                <a:solidFill>
                  <a:srgbClr val="003C66"/>
                </a:solidFill>
                <a:latin typeface="Calibri" panose="020F0502020204030204"/>
              </a:rPr>
              <a:t> to 70 percent across all populations </a:t>
            </a:r>
            <a:r>
              <a:rPr lang="en-US" sz="1400" i="1" dirty="0">
                <a:solidFill>
                  <a:srgbClr val="003C66"/>
                </a:solidFill>
                <a:latin typeface="Calibri" panose="020F0502020204030204"/>
              </a:rPr>
              <a:t>(State of Minnesota’s Educational Attainment Goal 2025*)</a:t>
            </a:r>
            <a:endParaRPr lang="en-US" sz="800" dirty="0">
              <a:solidFill>
                <a:srgbClr val="003C66"/>
              </a:solidFill>
              <a:latin typeface="Calibri" panose="020F0502020204030204"/>
            </a:endParaRPr>
          </a:p>
          <a:p>
            <a:pPr marL="214313" indent="-214313">
              <a:buClr>
                <a:srgbClr val="139445"/>
              </a:buClr>
              <a:buFont typeface="Wingdings" panose="05000000000000000000" pitchFamily="2" charset="2"/>
              <a:buChar char="§"/>
            </a:pPr>
            <a:r>
              <a:rPr lang="en-US" sz="1400" dirty="0">
                <a:solidFill>
                  <a:srgbClr val="003C66"/>
                </a:solidFill>
                <a:latin typeface="Calibri" panose="020F0502020204030204"/>
              </a:rPr>
              <a:t>Increase market share of </a:t>
            </a:r>
            <a:r>
              <a:rPr lang="en-US" sz="1400" b="1" dirty="0">
                <a:solidFill>
                  <a:srgbClr val="003C66"/>
                </a:solidFill>
                <a:latin typeface="Calibri" panose="020F0502020204030204"/>
              </a:rPr>
              <a:t>high school graduates</a:t>
            </a:r>
            <a:r>
              <a:rPr lang="en-US" sz="1400" dirty="0">
                <a:solidFill>
                  <a:srgbClr val="003C66"/>
                </a:solidFill>
                <a:latin typeface="Calibri" panose="020F0502020204030204"/>
              </a:rPr>
              <a:t> and the </a:t>
            </a:r>
            <a:r>
              <a:rPr lang="en-US" sz="1400" b="1" dirty="0">
                <a:solidFill>
                  <a:srgbClr val="003C66"/>
                </a:solidFill>
                <a:latin typeface="Calibri" panose="020F0502020204030204"/>
              </a:rPr>
              <a:t>transfer rate</a:t>
            </a:r>
            <a:r>
              <a:rPr lang="en-US" sz="1400" dirty="0">
                <a:solidFill>
                  <a:srgbClr val="003C66"/>
                </a:solidFill>
                <a:latin typeface="Calibri" panose="020F0502020204030204"/>
              </a:rPr>
              <a:t> from our two-year colleges to our universities</a:t>
            </a:r>
            <a:endParaRPr lang="en-US" sz="800" dirty="0">
              <a:solidFill>
                <a:srgbClr val="003C66"/>
              </a:solidFill>
              <a:latin typeface="Calibri" panose="020F0502020204030204"/>
            </a:endParaRPr>
          </a:p>
          <a:p>
            <a:pPr marL="214313" indent="-214313">
              <a:buClr>
                <a:srgbClr val="139445"/>
              </a:buClr>
              <a:buFont typeface="Wingdings" panose="05000000000000000000" pitchFamily="2" charset="2"/>
              <a:buChar char="§"/>
            </a:pPr>
            <a:r>
              <a:rPr lang="en-US" sz="1400" dirty="0">
                <a:solidFill>
                  <a:srgbClr val="003C66"/>
                </a:solidFill>
                <a:latin typeface="Calibri" panose="020F0502020204030204"/>
              </a:rPr>
              <a:t>Increase the number of </a:t>
            </a:r>
            <a:r>
              <a:rPr lang="en-US" sz="1400" b="1" dirty="0">
                <a:solidFill>
                  <a:srgbClr val="003C66"/>
                </a:solidFill>
                <a:latin typeface="Calibri" panose="020F0502020204030204"/>
              </a:rPr>
              <a:t>post-traditional (adult) learners</a:t>
            </a:r>
            <a:endParaRPr lang="en-US" sz="1400" dirty="0">
              <a:solidFill>
                <a:srgbClr val="003C66"/>
              </a:solidFill>
              <a:latin typeface="Calibri" panose="020F0502020204030204"/>
            </a:endParaRPr>
          </a:p>
        </p:txBody>
      </p:sp>
      <p:sp>
        <p:nvSpPr>
          <p:cNvPr id="9" name="Rectangle 8"/>
          <p:cNvSpPr/>
          <p:nvPr/>
        </p:nvSpPr>
        <p:spPr>
          <a:xfrm>
            <a:off x="2464828" y="4629150"/>
            <a:ext cx="5685262" cy="738664"/>
          </a:xfrm>
          <a:prstGeom prst="rect">
            <a:avLst/>
          </a:prstGeom>
        </p:spPr>
        <p:txBody>
          <a:bodyPr wrap="square">
            <a:spAutoFit/>
          </a:bodyPr>
          <a:lstStyle/>
          <a:p>
            <a:pPr marL="214313" indent="-214313">
              <a:buClr>
                <a:srgbClr val="00B050"/>
              </a:buClr>
              <a:buFont typeface="Wingdings" panose="05000000000000000000" pitchFamily="2" charset="2"/>
              <a:buChar char="§"/>
            </a:pPr>
            <a:r>
              <a:rPr lang="en-US" sz="1400" dirty="0">
                <a:solidFill>
                  <a:srgbClr val="003C66"/>
                </a:solidFill>
                <a:latin typeface="Calibri" panose="020F0502020204030204"/>
              </a:rPr>
              <a:t>Minnesota State will eliminate the </a:t>
            </a:r>
            <a:r>
              <a:rPr lang="en-US" sz="1400" b="1" dirty="0">
                <a:solidFill>
                  <a:srgbClr val="139445"/>
                </a:solidFill>
                <a:latin typeface="Calibri" panose="020F0502020204030204"/>
              </a:rPr>
              <a:t>educational equity gaps </a:t>
            </a:r>
            <a:r>
              <a:rPr lang="en-US" sz="1400" dirty="0">
                <a:solidFill>
                  <a:srgbClr val="003C66"/>
                </a:solidFill>
                <a:latin typeface="Calibri" panose="020F0502020204030204"/>
              </a:rPr>
              <a:t>at every Minnesota State college and university</a:t>
            </a:r>
            <a:br>
              <a:rPr lang="en-US" sz="1400" dirty="0">
                <a:solidFill>
                  <a:srgbClr val="003C66"/>
                </a:solidFill>
                <a:latin typeface="Calibri" panose="020F0502020204030204"/>
              </a:rPr>
            </a:br>
            <a:endParaRPr lang="en-US" sz="1400" dirty="0">
              <a:solidFill>
                <a:srgbClr val="003C66"/>
              </a:solidFill>
              <a:latin typeface="Calibri" panose="020F0502020204030204"/>
            </a:endParaRPr>
          </a:p>
        </p:txBody>
      </p:sp>
      <p:sp>
        <p:nvSpPr>
          <p:cNvPr id="14" name="Down Arrow 13"/>
          <p:cNvSpPr/>
          <p:nvPr/>
        </p:nvSpPr>
        <p:spPr>
          <a:xfrm>
            <a:off x="659885" y="2514600"/>
            <a:ext cx="90446" cy="742950"/>
          </a:xfrm>
          <a:prstGeom prst="downArrow">
            <a:avLst/>
          </a:prstGeom>
          <a:solidFill>
            <a:srgbClr val="002060"/>
          </a:solidFill>
          <a:ln>
            <a:solidFill>
              <a:srgbClr val="00206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solidFill>
                <a:srgbClr val="FFFFFF"/>
              </a:solidFill>
              <a:latin typeface="Calibri" panose="020F0502020204030204"/>
            </a:endParaRPr>
          </a:p>
        </p:txBody>
      </p:sp>
      <p:sp>
        <p:nvSpPr>
          <p:cNvPr id="15" name="Down Arrow 14"/>
          <p:cNvSpPr/>
          <p:nvPr/>
        </p:nvSpPr>
        <p:spPr>
          <a:xfrm>
            <a:off x="634044" y="3993545"/>
            <a:ext cx="90446" cy="742950"/>
          </a:xfrm>
          <a:prstGeom prst="downArrow">
            <a:avLst/>
          </a:prstGeom>
          <a:solidFill>
            <a:srgbClr val="002060"/>
          </a:solidFill>
          <a:ln>
            <a:solidFill>
              <a:srgbClr val="00206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solidFill>
                <a:srgbClr val="FFFFFF"/>
              </a:solidFill>
              <a:latin typeface="Calibri" panose="020F0502020204030204"/>
            </a:endParaRPr>
          </a:p>
        </p:txBody>
      </p:sp>
      <p:sp>
        <p:nvSpPr>
          <p:cNvPr id="3" name="TextBox 2"/>
          <p:cNvSpPr txBox="1"/>
          <p:nvPr/>
        </p:nvSpPr>
        <p:spPr>
          <a:xfrm flipH="1">
            <a:off x="409730" y="5849679"/>
            <a:ext cx="5129213" cy="400110"/>
          </a:xfrm>
          <a:prstGeom prst="rect">
            <a:avLst/>
          </a:prstGeom>
          <a:noFill/>
        </p:spPr>
        <p:txBody>
          <a:bodyPr wrap="square" rtlCol="0">
            <a:spAutoFit/>
          </a:bodyPr>
          <a:lstStyle/>
          <a:p>
            <a:r>
              <a:rPr lang="en-US" sz="1000" i="1" dirty="0">
                <a:solidFill>
                  <a:srgbClr val="000000"/>
                </a:solidFill>
                <a:latin typeface="Calibri" panose="020F0502020204030204"/>
              </a:rPr>
              <a:t>* The 2015 Minnesota Legislature enacted legislation setting a target that 70 percent of Minnesota adults age 25 to 44 will have attained a postsecondary certificate or degree by 2025.</a:t>
            </a:r>
          </a:p>
        </p:txBody>
      </p:sp>
    </p:spTree>
    <p:extLst>
      <p:ext uri="{BB962C8B-B14F-4D97-AF65-F5344CB8AC3E}">
        <p14:creationId xmlns:p14="http://schemas.microsoft.com/office/powerpoint/2010/main" val="4705154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100" dirty="0">
                <a:solidFill>
                  <a:srgbClr val="002060"/>
                </a:solidFill>
              </a:rPr>
              <a:t>We identified a capacity gap and a need to draw in additional system expertise to make progress on establishing and refining the Equity 2030 goals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039888239"/>
              </p:ext>
            </p:extLst>
          </p:nvPr>
        </p:nvGraphicFramePr>
        <p:xfrm>
          <a:off x="574964" y="2125270"/>
          <a:ext cx="6954549" cy="3126340"/>
        </p:xfrm>
        <a:graphic>
          <a:graphicData uri="http://schemas.openxmlformats.org/drawingml/2006/table">
            <a:tbl>
              <a:tblPr firstRow="1" bandRow="1">
                <a:tableStyleId>{5C22544A-7EE6-4342-B048-85BDC9FD1C3A}</a:tableStyleId>
              </a:tblPr>
              <a:tblGrid>
                <a:gridCol w="2318183">
                  <a:extLst>
                    <a:ext uri="{9D8B030D-6E8A-4147-A177-3AD203B41FA5}">
                      <a16:colId xmlns:a16="http://schemas.microsoft.com/office/drawing/2014/main" val="1699253711"/>
                    </a:ext>
                  </a:extLst>
                </a:gridCol>
                <a:gridCol w="2318183">
                  <a:extLst>
                    <a:ext uri="{9D8B030D-6E8A-4147-A177-3AD203B41FA5}">
                      <a16:colId xmlns:a16="http://schemas.microsoft.com/office/drawing/2014/main" val="3600730485"/>
                    </a:ext>
                  </a:extLst>
                </a:gridCol>
                <a:gridCol w="2318183">
                  <a:extLst>
                    <a:ext uri="{9D8B030D-6E8A-4147-A177-3AD203B41FA5}">
                      <a16:colId xmlns:a16="http://schemas.microsoft.com/office/drawing/2014/main" val="237218070"/>
                    </a:ext>
                  </a:extLst>
                </a:gridCol>
              </a:tblGrid>
              <a:tr h="287434">
                <a:tc gridSpan="3">
                  <a:txBody>
                    <a:bodyPr/>
                    <a:lstStyle/>
                    <a:p>
                      <a:r>
                        <a:rPr lang="en-US" sz="1400" dirty="0"/>
                        <a:t>Chancellor’s Fellows</a:t>
                      </a:r>
                    </a:p>
                  </a:txBody>
                  <a:tcPr marL="68580" marR="68580" marT="34290" marB="34290">
                    <a:solidFill>
                      <a:srgbClr val="00B050"/>
                    </a:solid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931352213"/>
                  </a:ext>
                </a:extLst>
              </a:tr>
              <a:tr h="287434">
                <a:tc>
                  <a:txBody>
                    <a:bodyPr/>
                    <a:lstStyle/>
                    <a:p>
                      <a:pPr algn="ctr"/>
                      <a:r>
                        <a:rPr lang="en-US" sz="1400" b="1" dirty="0">
                          <a:solidFill>
                            <a:srgbClr val="002060"/>
                          </a:solidFill>
                        </a:rPr>
                        <a:t>Target Setting</a:t>
                      </a:r>
                    </a:p>
                  </a:txBody>
                  <a:tcPr marL="68580" marR="68580" marT="34290" marB="34290"/>
                </a:tc>
                <a:tc>
                  <a:txBody>
                    <a:bodyPr/>
                    <a:lstStyle/>
                    <a:p>
                      <a:pPr algn="ctr"/>
                      <a:r>
                        <a:rPr lang="en-US" sz="1400" b="1" dirty="0">
                          <a:solidFill>
                            <a:srgbClr val="002060"/>
                          </a:solidFill>
                        </a:rPr>
                        <a:t>Predictive</a:t>
                      </a:r>
                      <a:r>
                        <a:rPr lang="en-US" sz="1400" b="1" baseline="0" dirty="0">
                          <a:solidFill>
                            <a:srgbClr val="002060"/>
                          </a:solidFill>
                        </a:rPr>
                        <a:t> Modeling</a:t>
                      </a:r>
                      <a:endParaRPr lang="en-US" sz="1400" b="1" dirty="0">
                        <a:solidFill>
                          <a:srgbClr val="002060"/>
                        </a:solidFill>
                      </a:endParaRPr>
                    </a:p>
                  </a:txBody>
                  <a:tcPr marL="68580" marR="68580" marT="34290" marB="34290"/>
                </a:tc>
                <a:tc>
                  <a:txBody>
                    <a:bodyPr/>
                    <a:lstStyle/>
                    <a:p>
                      <a:pPr algn="ctr"/>
                      <a:r>
                        <a:rPr lang="en-US" sz="1400" b="1" dirty="0">
                          <a:solidFill>
                            <a:srgbClr val="002060"/>
                          </a:solidFill>
                        </a:rPr>
                        <a:t>Academic Equity Strategy</a:t>
                      </a:r>
                    </a:p>
                  </a:txBody>
                  <a:tcPr marL="68580" marR="68580" marT="34290" marB="34290"/>
                </a:tc>
                <a:extLst>
                  <a:ext uri="{0D108BD9-81ED-4DB2-BD59-A6C34878D82A}">
                    <a16:rowId xmlns:a16="http://schemas.microsoft.com/office/drawing/2014/main" val="2549111975"/>
                  </a:ext>
                </a:extLst>
              </a:tr>
              <a:tr h="2551472">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1200" dirty="0">
                          <a:solidFill>
                            <a:srgbClr val="002060"/>
                          </a:solidFill>
                          <a:effectLst/>
                          <a:latin typeface="+mn-lt"/>
                          <a:ea typeface="+mn-ea"/>
                          <a:cs typeface="+mn-cs"/>
                        </a:rPr>
                        <a:t>Lead the development of a comprehensive and holistic approach for effective target setting for the system to provide more effective monitoring of the achievement of goals and minimize overlapping targets and the confusion resulting from similar, but not identical, targets set as part of multiple initiatives. </a:t>
                      </a:r>
                      <a:endParaRPr lang="en-US" sz="1100" dirty="0">
                        <a:solidFill>
                          <a:srgbClr val="002060"/>
                        </a:solidFill>
                      </a:endParaRPr>
                    </a:p>
                    <a:p>
                      <a:pPr marL="0" indent="0">
                        <a:buFont typeface="Arial" panose="020B0604020202020204" pitchFamily="34" charset="0"/>
                        <a:buNone/>
                      </a:pPr>
                      <a:endParaRPr lang="en-US" sz="1100" kern="1200" dirty="0">
                        <a:solidFill>
                          <a:srgbClr val="002060"/>
                        </a:solidFill>
                        <a:effectLst/>
                        <a:latin typeface="+mn-lt"/>
                        <a:ea typeface="+mn-ea"/>
                        <a:cs typeface="+mn-cs"/>
                      </a:endParaRPr>
                    </a:p>
                  </a:txBody>
                  <a:tcPr marL="68580" marR="68580" marT="34290" marB="34290"/>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1200" dirty="0">
                          <a:solidFill>
                            <a:srgbClr val="002060"/>
                          </a:solidFill>
                          <a:effectLst/>
                          <a:latin typeface="+mn-lt"/>
                          <a:ea typeface="+mn-ea"/>
                          <a:cs typeface="+mn-cs"/>
                        </a:rPr>
                        <a:t>Lead the development of predictive models for understanding and driving equitable, quality outcomes for all students and develop a final product with an eye to building replicable frameworks</a:t>
                      </a:r>
                      <a:r>
                        <a:rPr lang="en-US" sz="1100" kern="1200" baseline="0" dirty="0">
                          <a:solidFill>
                            <a:srgbClr val="002060"/>
                          </a:solidFill>
                          <a:effectLst/>
                          <a:latin typeface="+mn-lt"/>
                          <a:ea typeface="+mn-ea"/>
                          <a:cs typeface="+mn-cs"/>
                        </a:rPr>
                        <a:t> </a:t>
                      </a:r>
                      <a:r>
                        <a:rPr lang="en-US" sz="1100" kern="1200" dirty="0">
                          <a:solidFill>
                            <a:srgbClr val="002060"/>
                          </a:solidFill>
                          <a:effectLst/>
                          <a:latin typeface="+mn-lt"/>
                          <a:ea typeface="+mn-ea"/>
                          <a:cs typeface="+mn-cs"/>
                        </a:rPr>
                        <a:t>that can be used or modified at the campus level.</a:t>
                      </a:r>
                      <a:endParaRPr lang="en-US" sz="1100" dirty="0">
                        <a:solidFill>
                          <a:srgbClr val="002060"/>
                        </a:solidFill>
                      </a:endParaRPr>
                    </a:p>
                    <a:p>
                      <a:pPr marL="285750" indent="-285750">
                        <a:buFont typeface="Arial" panose="020B0604020202020204" pitchFamily="34" charset="0"/>
                        <a:buChar char="•"/>
                      </a:pPr>
                      <a:endParaRPr lang="en-US" sz="1100" dirty="0">
                        <a:solidFill>
                          <a:srgbClr val="002060"/>
                        </a:solidFill>
                      </a:endParaRPr>
                    </a:p>
                  </a:txBody>
                  <a:tcPr marL="68580" marR="68580" marT="34290" marB="34290"/>
                </a:tc>
                <a:tc>
                  <a:txBody>
                    <a:bodyPr/>
                    <a:lstStyle/>
                    <a:p>
                      <a:pPr marL="285750" indent="-285750">
                        <a:buFont typeface="Arial" panose="020B0604020202020204" pitchFamily="34" charset="0"/>
                        <a:buChar char="•"/>
                      </a:pPr>
                      <a:r>
                        <a:rPr lang="en-US" sz="1100" kern="1200" dirty="0">
                          <a:solidFill>
                            <a:srgbClr val="002060"/>
                          </a:solidFill>
                          <a:effectLst/>
                          <a:latin typeface="+mn-lt"/>
                          <a:ea typeface="+mn-ea"/>
                          <a:cs typeface="+mn-cs"/>
                        </a:rPr>
                        <a:t>Lead the development of system-wide strategies to confront long-standing issues including discrimination based on race, ethnicity, language, gender, sexual orientation, disability and poverty. Prioritizing the use of an equity lens, the Fellow will assist with research and strategy in building replicable frameworks for use and the system and on campuses to advance equity in academic outcomes. </a:t>
                      </a:r>
                      <a:endParaRPr lang="en-US" sz="1100" dirty="0">
                        <a:solidFill>
                          <a:srgbClr val="002060"/>
                        </a:solidFill>
                      </a:endParaRPr>
                    </a:p>
                  </a:txBody>
                  <a:tcPr marL="68580" marR="68580" marT="34290" marB="34290"/>
                </a:tc>
                <a:extLst>
                  <a:ext uri="{0D108BD9-81ED-4DB2-BD59-A6C34878D82A}">
                    <a16:rowId xmlns:a16="http://schemas.microsoft.com/office/drawing/2014/main" val="4281841389"/>
                  </a:ext>
                </a:extLst>
              </a:tr>
            </a:tbl>
          </a:graphicData>
        </a:graphic>
      </p:graphicFrame>
    </p:spTree>
    <p:extLst>
      <p:ext uri="{BB962C8B-B14F-4D97-AF65-F5344CB8AC3E}">
        <p14:creationId xmlns:p14="http://schemas.microsoft.com/office/powerpoint/2010/main" val="10622314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864418"/>
            <a:ext cx="7551174" cy="484425"/>
          </a:xfrm>
        </p:spPr>
        <p:txBody>
          <a:bodyPr>
            <a:normAutofit fontScale="90000"/>
          </a:bodyPr>
          <a:lstStyle/>
          <a:p>
            <a:r>
              <a:rPr lang="en-US" dirty="0">
                <a:solidFill>
                  <a:srgbClr val="002060"/>
                </a:solidFill>
              </a:rPr>
              <a:t>INTENTIONAL INCLUSION FRAMEWORK OVERVIEW</a:t>
            </a:r>
          </a:p>
        </p:txBody>
      </p:sp>
      <p:sp>
        <p:nvSpPr>
          <p:cNvPr id="3" name="Content Placeholder 2"/>
          <p:cNvSpPr>
            <a:spLocks noGrp="1"/>
          </p:cNvSpPr>
          <p:nvPr>
            <p:ph idx="1"/>
          </p:nvPr>
        </p:nvSpPr>
        <p:spPr/>
        <p:txBody>
          <a:bodyPr>
            <a:normAutofit/>
          </a:bodyPr>
          <a:lstStyle/>
          <a:p>
            <a:pPr marL="0" indent="0">
              <a:buNone/>
            </a:pPr>
            <a:r>
              <a:rPr lang="en-US" dirty="0">
                <a:solidFill>
                  <a:srgbClr val="002060"/>
                </a:solidFill>
                <a:ea typeface="Calibri"/>
                <a:cs typeface="Times New Roman"/>
              </a:rPr>
              <a:t>Transformative Inclusion or Intentional Inclusion framework is a commitment to fostering a campus environment that not only recognizes perspectives, skills, experiences and talents, of every student, staff, faculty member, and administrator, but rather cultivates and utilizes those “abilities” to achieve more a robust, invested, and creative campus environment.</a:t>
            </a:r>
          </a:p>
          <a:p>
            <a:endParaRPr lang="en-US" sz="1800" dirty="0">
              <a:solidFill>
                <a:srgbClr val="002060"/>
              </a:solidFill>
              <a:ea typeface="Calibri"/>
              <a:cs typeface="Times New Roman"/>
            </a:endParaRPr>
          </a:p>
          <a:p>
            <a:pPr marL="0" indent="0" algn="ctr">
              <a:buNone/>
            </a:pPr>
            <a:r>
              <a:rPr lang="en-US" sz="2000" b="1" dirty="0">
                <a:solidFill>
                  <a:srgbClr val="002060"/>
                </a:solidFill>
              </a:rPr>
              <a:t>Intentional Inclusion is commitment, mindset, and continuous process interwoven in the fabric of the college</a:t>
            </a:r>
            <a:r>
              <a:rPr lang="en-US" sz="1800" b="1" dirty="0">
                <a:solidFill>
                  <a:srgbClr val="002060"/>
                </a:solidFill>
              </a:rPr>
              <a:t>.</a:t>
            </a:r>
          </a:p>
          <a:p>
            <a:pPr marL="0" indent="0">
              <a:buNone/>
            </a:pPr>
            <a:endParaRPr lang="en-US" sz="1800" dirty="0"/>
          </a:p>
          <a:p>
            <a:endParaRPr lang="en-US" sz="1800" dirty="0">
              <a:ea typeface="Calibri"/>
              <a:cs typeface="Times New Roman"/>
            </a:endParaRPr>
          </a:p>
        </p:txBody>
      </p:sp>
    </p:spTree>
    <p:extLst>
      <p:ext uri="{BB962C8B-B14F-4D97-AF65-F5344CB8AC3E}">
        <p14:creationId xmlns:p14="http://schemas.microsoft.com/office/powerpoint/2010/main" val="26322140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92372" y="1394399"/>
            <a:ext cx="7959256" cy="4626023"/>
            <a:chOff x="1150378" y="966077"/>
            <a:chExt cx="6715125" cy="4375298"/>
          </a:xfrm>
        </p:grpSpPr>
        <p:sp>
          <p:nvSpPr>
            <p:cNvPr id="13" name="Text Box 2"/>
            <p:cNvSpPr txBox="1">
              <a:spLocks noChangeArrowheads="1"/>
            </p:cNvSpPr>
            <p:nvPr/>
          </p:nvSpPr>
          <p:spPr bwMode="auto">
            <a:xfrm>
              <a:off x="1235356" y="2639669"/>
              <a:ext cx="1680807" cy="1028616"/>
            </a:xfrm>
            <a:prstGeom prst="rect">
              <a:avLst/>
            </a:prstGeom>
            <a:solidFill>
              <a:srgbClr val="FFFFFF"/>
            </a:solidFill>
            <a:ln w="9525">
              <a:noFill/>
              <a:miter lim="800000"/>
              <a:headEnd/>
              <a:tailEnd/>
            </a:ln>
          </p:spPr>
          <p:txBody>
            <a:bodyPr vert="horz" wrap="square" lIns="51435" tIns="25718" rIns="51435" bIns="25718" numCol="1" anchor="t" anchorCtr="0" compatLnSpc="1">
              <a:prstTxWarp prst="textNoShape">
                <a:avLst/>
              </a:prstTxWarp>
            </a:bodyPr>
            <a:lstStyle/>
            <a:p>
              <a:pPr algn="ctr" eaLnBrk="0" fontAlgn="base" hangingPunct="0">
                <a:spcBef>
                  <a:spcPct val="0"/>
                </a:spcBef>
                <a:spcAft>
                  <a:spcPct val="0"/>
                </a:spcAft>
              </a:pPr>
              <a:r>
                <a:rPr lang="en-US" altLang="en-US" sz="1100" b="1" dirty="0">
                  <a:solidFill>
                    <a:srgbClr val="009F4D"/>
                  </a:solidFill>
                  <a:latin typeface="+mj-lt"/>
                  <a:ea typeface="Calibri" panose="020F0502020204030204" pitchFamily="34" charset="0"/>
                  <a:cs typeface="Times New Roman" panose="02020603050405020304" pitchFamily="18" charset="0"/>
                </a:rPr>
                <a:t>Equity Based Lens to Policy Review</a:t>
              </a:r>
              <a:endParaRPr lang="en-US" altLang="en-US" sz="1100" dirty="0">
                <a:latin typeface="+mj-lt"/>
              </a:endParaRPr>
            </a:p>
            <a:p>
              <a:pPr algn="ctr" eaLnBrk="0" fontAlgn="base" hangingPunct="0">
                <a:spcBef>
                  <a:spcPct val="0"/>
                </a:spcBef>
                <a:spcAft>
                  <a:spcPct val="0"/>
                </a:spcAft>
              </a:pPr>
              <a:r>
                <a:rPr lang="en-US" altLang="en-US" sz="1100" dirty="0">
                  <a:solidFill>
                    <a:srgbClr val="0C2340"/>
                  </a:solidFill>
                  <a:latin typeface="+mj-lt"/>
                  <a:ea typeface="Calibri" panose="020F0502020204030204" pitchFamily="34" charset="0"/>
                  <a:cs typeface="Times New Roman" panose="02020603050405020304" pitchFamily="18" charset="0"/>
                </a:rPr>
                <a:t>Prioritization of an inclusive an inclusive review of system/institutional policies with a commitment to amend and take action</a:t>
              </a:r>
              <a:endParaRPr lang="en-US" altLang="en-US" sz="1100" dirty="0">
                <a:solidFill>
                  <a:srgbClr val="0C2340"/>
                </a:solidFill>
                <a:latin typeface="+mj-lt"/>
              </a:endParaRPr>
            </a:p>
          </p:txBody>
        </p:sp>
        <p:sp>
          <p:nvSpPr>
            <p:cNvPr id="14" name="Text Box 2"/>
            <p:cNvSpPr txBox="1">
              <a:spLocks noChangeArrowheads="1"/>
            </p:cNvSpPr>
            <p:nvPr/>
          </p:nvSpPr>
          <p:spPr bwMode="auto">
            <a:xfrm>
              <a:off x="3334517" y="4302608"/>
              <a:ext cx="2268376" cy="1038767"/>
            </a:xfrm>
            <a:prstGeom prst="rect">
              <a:avLst/>
            </a:prstGeom>
            <a:solidFill>
              <a:srgbClr val="FFFFFF"/>
            </a:solidFill>
            <a:ln w="9525">
              <a:noFill/>
              <a:miter lim="800000"/>
              <a:headEnd/>
              <a:tailEnd/>
            </a:ln>
          </p:spPr>
          <p:txBody>
            <a:bodyPr vert="horz" wrap="square" lIns="51435" tIns="25718" rIns="51435" bIns="25718" numCol="1" anchor="t" anchorCtr="0" compatLnSpc="1">
              <a:prstTxWarp prst="textNoShape">
                <a:avLst/>
              </a:prstTxWarp>
            </a:bodyPr>
            <a:lstStyle/>
            <a:p>
              <a:pPr algn="ctr" eaLnBrk="0" fontAlgn="base" hangingPunct="0">
                <a:spcBef>
                  <a:spcPct val="0"/>
                </a:spcBef>
                <a:spcAft>
                  <a:spcPct val="0"/>
                </a:spcAft>
              </a:pPr>
              <a:r>
                <a:rPr lang="en-US" altLang="en-US" sz="1100" b="1" dirty="0">
                  <a:solidFill>
                    <a:srgbClr val="009F4D"/>
                  </a:solidFill>
                  <a:latin typeface="+mj-lt"/>
                  <a:ea typeface="Calibri" panose="020F0502020204030204" pitchFamily="34" charset="0"/>
                  <a:cs typeface="Times New Roman" panose="02020603050405020304" pitchFamily="18" charset="0"/>
                </a:rPr>
                <a:t>Priority on Student Success</a:t>
              </a:r>
            </a:p>
            <a:p>
              <a:pPr algn="ctr" eaLnBrk="0" fontAlgn="base" hangingPunct="0">
                <a:spcBef>
                  <a:spcPct val="0"/>
                </a:spcBef>
                <a:spcAft>
                  <a:spcPct val="0"/>
                </a:spcAft>
              </a:pPr>
              <a:r>
                <a:rPr lang="en-US" altLang="en-US" sz="1100" dirty="0">
                  <a:solidFill>
                    <a:srgbClr val="0C2340"/>
                  </a:solidFill>
                  <a:latin typeface="+mj-lt"/>
                  <a:ea typeface="Calibri" panose="020F0502020204030204" pitchFamily="34" charset="0"/>
                  <a:cs typeface="Times New Roman" panose="02020603050405020304" pitchFamily="18" charset="0"/>
                </a:rPr>
                <a:t>Purposeful development and use of organizational resources to enhance student learning and positive academic outcomes </a:t>
              </a:r>
              <a:endParaRPr lang="en-US" altLang="en-US" sz="1100" dirty="0">
                <a:solidFill>
                  <a:srgbClr val="0C2340"/>
                </a:solidFill>
                <a:latin typeface="+mj-lt"/>
              </a:endParaRPr>
            </a:p>
          </p:txBody>
        </p:sp>
        <p:sp>
          <p:nvSpPr>
            <p:cNvPr id="15" name="Text Box 1"/>
            <p:cNvSpPr txBox="1">
              <a:spLocks noChangeArrowheads="1"/>
            </p:cNvSpPr>
            <p:nvPr/>
          </p:nvSpPr>
          <p:spPr bwMode="auto">
            <a:xfrm>
              <a:off x="6004894" y="2716830"/>
              <a:ext cx="1771532" cy="1397886"/>
            </a:xfrm>
            <a:prstGeom prst="rect">
              <a:avLst/>
            </a:prstGeom>
            <a:solidFill>
              <a:srgbClr val="FFFFFF"/>
            </a:solidFill>
            <a:ln w="9525">
              <a:noFill/>
              <a:miter lim="800000"/>
              <a:headEnd/>
              <a:tailEnd/>
            </a:ln>
          </p:spPr>
          <p:txBody>
            <a:bodyPr vert="horz" wrap="square" lIns="51435" tIns="25718" rIns="51435" bIns="25718" numCol="1" anchor="t" anchorCtr="0" compatLnSpc="1">
              <a:prstTxWarp prst="textNoShape">
                <a:avLst/>
              </a:prstTxWarp>
            </a:bodyPr>
            <a:lstStyle/>
            <a:p>
              <a:pPr algn="ctr" eaLnBrk="0" fontAlgn="base" hangingPunct="0">
                <a:spcBef>
                  <a:spcPct val="0"/>
                </a:spcBef>
                <a:spcAft>
                  <a:spcPct val="0"/>
                </a:spcAft>
              </a:pPr>
              <a:r>
                <a:rPr lang="en-US" altLang="en-US" sz="1100" b="1" dirty="0">
                  <a:solidFill>
                    <a:srgbClr val="009F4D"/>
                  </a:solidFill>
                  <a:latin typeface="+mj-lt"/>
                  <a:ea typeface="Calibri" panose="020F0502020204030204" pitchFamily="34" charset="0"/>
                  <a:cs typeface="Times New Roman" panose="02020603050405020304" pitchFamily="18" charset="0"/>
                </a:rPr>
                <a:t>Supportive Campus Climate</a:t>
              </a:r>
              <a:endParaRPr lang="en-US" altLang="en-US" sz="1100" dirty="0">
                <a:solidFill>
                  <a:srgbClr val="009F4D"/>
                </a:solidFill>
                <a:latin typeface="+mj-lt"/>
              </a:endParaRPr>
            </a:p>
            <a:p>
              <a:pPr lvl="0" algn="ctr" eaLnBrk="0" fontAlgn="base" hangingPunct="0">
                <a:spcBef>
                  <a:spcPct val="0"/>
                </a:spcBef>
                <a:spcAft>
                  <a:spcPct val="0"/>
                </a:spcAft>
              </a:pPr>
              <a:r>
                <a:rPr lang="en-US" altLang="en-US" sz="1100" dirty="0">
                  <a:solidFill>
                    <a:srgbClr val="0C2340"/>
                  </a:solidFill>
                  <a:latin typeface="+mj-lt"/>
                  <a:ea typeface="Calibri" panose="020F0502020204030204" pitchFamily="34" charset="0"/>
                  <a:cs typeface="Times New Roman" panose="02020603050405020304" pitchFamily="18" charset="0"/>
                </a:rPr>
                <a:t>Evidenced based understanding of experiences to address and create more inclusive environments for all stakeholders </a:t>
              </a:r>
              <a:endParaRPr lang="en-US" altLang="en-US" sz="1100" dirty="0">
                <a:solidFill>
                  <a:srgbClr val="0C2340"/>
                </a:solidFill>
                <a:latin typeface="+mj-lt"/>
              </a:endParaRPr>
            </a:p>
          </p:txBody>
        </p:sp>
        <p:sp>
          <p:nvSpPr>
            <p:cNvPr id="5" name="Freeform 4"/>
            <p:cNvSpPr/>
            <p:nvPr/>
          </p:nvSpPr>
          <p:spPr>
            <a:xfrm>
              <a:off x="3043039" y="1883941"/>
              <a:ext cx="1542936" cy="1556713"/>
            </a:xfrm>
            <a:custGeom>
              <a:avLst/>
              <a:gdLst>
                <a:gd name="connsiteX0" fmla="*/ 0 w 2351448"/>
                <a:gd name="connsiteY0" fmla="*/ 1160163 h 2320325"/>
                <a:gd name="connsiteX1" fmla="*/ 1175724 w 2351448"/>
                <a:gd name="connsiteY1" fmla="*/ 0 h 2320325"/>
                <a:gd name="connsiteX2" fmla="*/ 2351448 w 2351448"/>
                <a:gd name="connsiteY2" fmla="*/ 1160163 h 2320325"/>
                <a:gd name="connsiteX3" fmla="*/ 1175724 w 2351448"/>
                <a:gd name="connsiteY3" fmla="*/ 2320326 h 2320325"/>
                <a:gd name="connsiteX4" fmla="*/ 0 w 2351448"/>
                <a:gd name="connsiteY4" fmla="*/ 1160163 h 2320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1448" h="2320325">
                  <a:moveTo>
                    <a:pt x="0" y="1160163"/>
                  </a:moveTo>
                  <a:cubicBezTo>
                    <a:pt x="0" y="519423"/>
                    <a:pt x="526390" y="0"/>
                    <a:pt x="1175724" y="0"/>
                  </a:cubicBezTo>
                  <a:cubicBezTo>
                    <a:pt x="1825058" y="0"/>
                    <a:pt x="2351448" y="519423"/>
                    <a:pt x="2351448" y="1160163"/>
                  </a:cubicBezTo>
                  <a:cubicBezTo>
                    <a:pt x="2351448" y="1800903"/>
                    <a:pt x="1825058" y="2320326"/>
                    <a:pt x="1175724" y="2320326"/>
                  </a:cubicBezTo>
                  <a:cubicBezTo>
                    <a:pt x="526390" y="2320326"/>
                    <a:pt x="0" y="1800903"/>
                    <a:pt x="0" y="1160163"/>
                  </a:cubicBezTo>
                  <a:close/>
                </a:path>
              </a:pathLst>
            </a:custGeom>
            <a:solidFill>
              <a:srgbClr val="009F4D">
                <a:alpha val="30000"/>
              </a:srgbClr>
            </a:solidFill>
            <a:ln>
              <a:noFill/>
            </a:ln>
          </p:spPr>
          <p:style>
            <a:lnRef idx="2">
              <a:scrgbClr r="0" g="0" b="0"/>
            </a:lnRef>
            <a:fillRef idx="1">
              <a:scrgbClr r="0" g="0" b="0"/>
            </a:fillRef>
            <a:effectRef idx="0">
              <a:schemeClr val="accent1">
                <a:alpha val="50000"/>
                <a:hueOff val="0"/>
                <a:satOff val="0"/>
                <a:lumOff val="0"/>
                <a:alphaOff val="0"/>
              </a:schemeClr>
            </a:effectRef>
            <a:fontRef idx="minor">
              <a:schemeClr val="tx1"/>
            </a:fontRef>
          </p:style>
          <p:txBody>
            <a:bodyPr spcFirstLastPara="0" vert="horz" wrap="square" lIns="242996" tIns="240432" rIns="242996" bIns="240432" numCol="1" spcCol="1270" anchor="ctr" anchorCtr="0">
              <a:noAutofit/>
            </a:bodyPr>
            <a:lstStyle/>
            <a:p>
              <a:pPr algn="ctr" defTabSz="575072">
                <a:lnSpc>
                  <a:spcPct val="90000"/>
                </a:lnSpc>
                <a:spcBef>
                  <a:spcPct val="0"/>
                </a:spcBef>
                <a:spcAft>
                  <a:spcPct val="35000"/>
                </a:spcAft>
              </a:pPr>
              <a:r>
                <a:rPr lang="en-US" sz="1294" b="1" dirty="0">
                  <a:solidFill>
                    <a:srgbClr val="0C2340"/>
                  </a:solidFill>
                </a:rPr>
                <a:t>Equity Based Lens to Policy Review</a:t>
              </a:r>
            </a:p>
          </p:txBody>
        </p:sp>
        <p:sp>
          <p:nvSpPr>
            <p:cNvPr id="6" name="Freeform 5"/>
            <p:cNvSpPr/>
            <p:nvPr/>
          </p:nvSpPr>
          <p:spPr>
            <a:xfrm>
              <a:off x="3716820" y="2651419"/>
              <a:ext cx="1542936" cy="1556713"/>
            </a:xfrm>
            <a:custGeom>
              <a:avLst/>
              <a:gdLst>
                <a:gd name="connsiteX0" fmla="*/ 0 w 2351448"/>
                <a:gd name="connsiteY0" fmla="*/ 1160163 h 2320325"/>
                <a:gd name="connsiteX1" fmla="*/ 1175724 w 2351448"/>
                <a:gd name="connsiteY1" fmla="*/ 0 h 2320325"/>
                <a:gd name="connsiteX2" fmla="*/ 2351448 w 2351448"/>
                <a:gd name="connsiteY2" fmla="*/ 1160163 h 2320325"/>
                <a:gd name="connsiteX3" fmla="*/ 1175724 w 2351448"/>
                <a:gd name="connsiteY3" fmla="*/ 2320326 h 2320325"/>
                <a:gd name="connsiteX4" fmla="*/ 0 w 2351448"/>
                <a:gd name="connsiteY4" fmla="*/ 1160163 h 2320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1448" h="2320325">
                  <a:moveTo>
                    <a:pt x="0" y="1160163"/>
                  </a:moveTo>
                  <a:cubicBezTo>
                    <a:pt x="0" y="519423"/>
                    <a:pt x="526390" y="0"/>
                    <a:pt x="1175724" y="0"/>
                  </a:cubicBezTo>
                  <a:cubicBezTo>
                    <a:pt x="1825058" y="0"/>
                    <a:pt x="2351448" y="519423"/>
                    <a:pt x="2351448" y="1160163"/>
                  </a:cubicBezTo>
                  <a:cubicBezTo>
                    <a:pt x="2351448" y="1800903"/>
                    <a:pt x="1825058" y="2320326"/>
                    <a:pt x="1175724" y="2320326"/>
                  </a:cubicBezTo>
                  <a:cubicBezTo>
                    <a:pt x="526390" y="2320326"/>
                    <a:pt x="0" y="1800903"/>
                    <a:pt x="0" y="1160163"/>
                  </a:cubicBezTo>
                  <a:close/>
                </a:path>
              </a:pathLst>
            </a:custGeom>
            <a:solidFill>
              <a:schemeClr val="accent5">
                <a:lumMod val="75000"/>
                <a:alpha val="30000"/>
              </a:schemeClr>
            </a:solidFill>
            <a:ln>
              <a:noFill/>
            </a:ln>
          </p:spPr>
          <p:style>
            <a:lnRef idx="2">
              <a:scrgbClr r="0" g="0" b="0"/>
            </a:lnRef>
            <a:fillRef idx="1">
              <a:scrgbClr r="0" g="0" b="0"/>
            </a:fillRef>
            <a:effectRef idx="0">
              <a:schemeClr val="accent1">
                <a:alpha val="50000"/>
                <a:hueOff val="0"/>
                <a:satOff val="0"/>
                <a:lumOff val="0"/>
                <a:alphaOff val="0"/>
              </a:schemeClr>
            </a:effectRef>
            <a:fontRef idx="minor">
              <a:schemeClr val="tx1"/>
            </a:fontRef>
          </p:style>
          <p:txBody>
            <a:bodyPr spcFirstLastPara="0" vert="horz" wrap="square" lIns="242996" tIns="240432" rIns="242996" bIns="240432" numCol="1" spcCol="1270" anchor="ctr" anchorCtr="0">
              <a:noAutofit/>
            </a:bodyPr>
            <a:lstStyle/>
            <a:p>
              <a:pPr algn="ctr" defTabSz="575072">
                <a:lnSpc>
                  <a:spcPct val="90000"/>
                </a:lnSpc>
                <a:spcBef>
                  <a:spcPct val="0"/>
                </a:spcBef>
                <a:spcAft>
                  <a:spcPct val="35000"/>
                </a:spcAft>
              </a:pPr>
              <a:r>
                <a:rPr lang="en-US" sz="1294" b="1" dirty="0">
                  <a:solidFill>
                    <a:srgbClr val="0C2340"/>
                  </a:solidFill>
                </a:rPr>
                <a:t>Priority on Student Success</a:t>
              </a:r>
            </a:p>
          </p:txBody>
        </p:sp>
        <p:sp>
          <p:nvSpPr>
            <p:cNvPr id="7" name="Freeform 6"/>
            <p:cNvSpPr/>
            <p:nvPr/>
          </p:nvSpPr>
          <p:spPr>
            <a:xfrm>
              <a:off x="4468706" y="1861313"/>
              <a:ext cx="1542936" cy="1556713"/>
            </a:xfrm>
            <a:custGeom>
              <a:avLst/>
              <a:gdLst>
                <a:gd name="connsiteX0" fmla="*/ 0 w 2351448"/>
                <a:gd name="connsiteY0" fmla="*/ 1160163 h 2320325"/>
                <a:gd name="connsiteX1" fmla="*/ 1175724 w 2351448"/>
                <a:gd name="connsiteY1" fmla="*/ 0 h 2320325"/>
                <a:gd name="connsiteX2" fmla="*/ 2351448 w 2351448"/>
                <a:gd name="connsiteY2" fmla="*/ 1160163 h 2320325"/>
                <a:gd name="connsiteX3" fmla="*/ 1175724 w 2351448"/>
                <a:gd name="connsiteY3" fmla="*/ 2320326 h 2320325"/>
                <a:gd name="connsiteX4" fmla="*/ 0 w 2351448"/>
                <a:gd name="connsiteY4" fmla="*/ 1160163 h 2320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1448" h="2320325">
                  <a:moveTo>
                    <a:pt x="0" y="1160163"/>
                  </a:moveTo>
                  <a:cubicBezTo>
                    <a:pt x="0" y="519423"/>
                    <a:pt x="526390" y="0"/>
                    <a:pt x="1175724" y="0"/>
                  </a:cubicBezTo>
                  <a:cubicBezTo>
                    <a:pt x="1825058" y="0"/>
                    <a:pt x="2351448" y="519423"/>
                    <a:pt x="2351448" y="1160163"/>
                  </a:cubicBezTo>
                  <a:cubicBezTo>
                    <a:pt x="2351448" y="1800903"/>
                    <a:pt x="1825058" y="2320326"/>
                    <a:pt x="1175724" y="2320326"/>
                  </a:cubicBezTo>
                  <a:cubicBezTo>
                    <a:pt x="526390" y="2320326"/>
                    <a:pt x="0" y="1800903"/>
                    <a:pt x="0" y="1160163"/>
                  </a:cubicBezTo>
                  <a:close/>
                </a:path>
              </a:pathLst>
            </a:custGeom>
            <a:solidFill>
              <a:schemeClr val="accent2">
                <a:alpha val="30000"/>
              </a:schemeClr>
            </a:solidFill>
            <a:ln>
              <a:noFill/>
            </a:ln>
          </p:spPr>
          <p:style>
            <a:lnRef idx="2">
              <a:scrgbClr r="0" g="0" b="0"/>
            </a:lnRef>
            <a:fillRef idx="1">
              <a:scrgbClr r="0" g="0" b="0"/>
            </a:fillRef>
            <a:effectRef idx="0">
              <a:schemeClr val="accent1">
                <a:alpha val="50000"/>
                <a:hueOff val="0"/>
                <a:satOff val="0"/>
                <a:lumOff val="0"/>
                <a:alphaOff val="0"/>
              </a:schemeClr>
            </a:effectRef>
            <a:fontRef idx="minor">
              <a:schemeClr val="tx1"/>
            </a:fontRef>
          </p:style>
          <p:txBody>
            <a:bodyPr spcFirstLastPara="0" vert="horz" wrap="square" lIns="242996" tIns="240432" rIns="242996" bIns="240432" numCol="1" spcCol="1270" anchor="ctr" anchorCtr="0">
              <a:noAutofit/>
            </a:bodyPr>
            <a:lstStyle/>
            <a:p>
              <a:pPr algn="ctr" defTabSz="575072">
                <a:lnSpc>
                  <a:spcPct val="90000"/>
                </a:lnSpc>
                <a:spcBef>
                  <a:spcPct val="0"/>
                </a:spcBef>
                <a:spcAft>
                  <a:spcPct val="35000"/>
                </a:spcAft>
              </a:pPr>
              <a:r>
                <a:rPr lang="en-US" sz="1294" b="1" dirty="0">
                  <a:solidFill>
                    <a:srgbClr val="0C2340"/>
                  </a:solidFill>
                </a:rPr>
                <a:t>Supportive Campus Climate</a:t>
              </a:r>
            </a:p>
          </p:txBody>
        </p:sp>
        <p:sp>
          <p:nvSpPr>
            <p:cNvPr id="2" name="Oval 1"/>
            <p:cNvSpPr/>
            <p:nvPr/>
          </p:nvSpPr>
          <p:spPr>
            <a:xfrm>
              <a:off x="1150378" y="966077"/>
              <a:ext cx="6715125" cy="437529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ln>
                  <a:solidFill>
                    <a:srgbClr val="009F4D"/>
                  </a:solidFill>
                </a:ln>
              </a:endParaRPr>
            </a:p>
          </p:txBody>
        </p:sp>
        <p:sp>
          <p:nvSpPr>
            <p:cNvPr id="3" name="TextBox 2"/>
            <p:cNvSpPr txBox="1"/>
            <p:nvPr/>
          </p:nvSpPr>
          <p:spPr>
            <a:xfrm>
              <a:off x="2283305" y="1252550"/>
              <a:ext cx="4627450" cy="353318"/>
            </a:xfrm>
            <a:prstGeom prst="rect">
              <a:avLst/>
            </a:prstGeom>
            <a:noFill/>
          </p:spPr>
          <p:txBody>
            <a:bodyPr wrap="square" rtlCol="0">
              <a:spAutoFit/>
            </a:bodyPr>
            <a:lstStyle/>
            <a:p>
              <a:pPr algn="ctr"/>
              <a:r>
                <a:rPr lang="en-US" sz="1575" b="1" dirty="0"/>
                <a:t>Transformative Inclusion Framework</a:t>
              </a:r>
            </a:p>
          </p:txBody>
        </p:sp>
      </p:grpSp>
      <p:sp>
        <p:nvSpPr>
          <p:cNvPr id="10" name="Text Placeholder 2"/>
          <p:cNvSpPr>
            <a:spLocks noGrp="1"/>
          </p:cNvSpPr>
          <p:nvPr>
            <p:ph type="body" sz="quarter" idx="15"/>
          </p:nvPr>
        </p:nvSpPr>
        <p:spPr>
          <a:xfrm>
            <a:off x="1167619" y="767257"/>
            <a:ext cx="6808763" cy="527252"/>
          </a:xfrm>
        </p:spPr>
        <p:txBody>
          <a:bodyPr vert="horz" lIns="91440" tIns="45720" rIns="91440" bIns="45720" rtlCol="0" anchor="b" anchorCtr="0">
            <a:noAutofit/>
          </a:bodyPr>
          <a:lstStyle/>
          <a:p>
            <a:pPr>
              <a:spcBef>
                <a:spcPct val="0"/>
              </a:spcBef>
            </a:pPr>
            <a:r>
              <a:rPr lang="en-US" sz="2800" dirty="0">
                <a:solidFill>
                  <a:srgbClr val="002060"/>
                </a:solidFill>
                <a:latin typeface="+mj-lt"/>
                <a:ea typeface="+mj-ea"/>
                <a:cs typeface="+mj-cs"/>
              </a:rPr>
              <a:t>TRANSFORMATIVE INCLUSION FRAMEWORK</a:t>
            </a:r>
          </a:p>
        </p:txBody>
      </p:sp>
    </p:spTree>
    <p:extLst>
      <p:ext uri="{BB962C8B-B14F-4D97-AF65-F5344CB8AC3E}">
        <p14:creationId xmlns:p14="http://schemas.microsoft.com/office/powerpoint/2010/main" val="24913045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a:solidFill>
                  <a:srgbClr val="002060"/>
                </a:solidFill>
              </a:rPr>
              <a:t>Applying an Equity Lens </a:t>
            </a:r>
            <a:br>
              <a:rPr lang="en-US" dirty="0">
                <a:solidFill>
                  <a:srgbClr val="002060"/>
                </a:solidFill>
              </a:rPr>
            </a:br>
            <a:r>
              <a:rPr lang="en-US" dirty="0">
                <a:solidFill>
                  <a:srgbClr val="002060"/>
                </a:solidFill>
              </a:rPr>
              <a:t>to Policy Review</a:t>
            </a:r>
          </a:p>
        </p:txBody>
      </p:sp>
    </p:spTree>
    <p:extLst>
      <p:ext uri="{BB962C8B-B14F-4D97-AF65-F5344CB8AC3E}">
        <p14:creationId xmlns:p14="http://schemas.microsoft.com/office/powerpoint/2010/main" val="25892779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71789"/>
            <a:ext cx="8229600" cy="691251"/>
          </a:xfrm>
        </p:spPr>
        <p:txBody>
          <a:bodyPr>
            <a:normAutofit/>
          </a:bodyPr>
          <a:lstStyle/>
          <a:p>
            <a:r>
              <a:rPr lang="en-US" sz="3200" dirty="0">
                <a:solidFill>
                  <a:srgbClr val="002060"/>
                </a:solidFill>
              </a:rPr>
              <a:t>WHAT IS AN EQUITY LENS?</a:t>
            </a:r>
          </a:p>
        </p:txBody>
      </p:sp>
      <p:sp>
        <p:nvSpPr>
          <p:cNvPr id="3" name="Content Placeholder 2"/>
          <p:cNvSpPr>
            <a:spLocks noGrp="1"/>
          </p:cNvSpPr>
          <p:nvPr>
            <p:ph idx="1"/>
          </p:nvPr>
        </p:nvSpPr>
        <p:spPr/>
        <p:txBody>
          <a:bodyPr>
            <a:normAutofit/>
          </a:bodyPr>
          <a:lstStyle/>
          <a:p>
            <a:pPr>
              <a:buClr>
                <a:srgbClr val="00B050"/>
              </a:buClr>
              <a:buFont typeface="Arial" panose="020B0604020202020204" pitchFamily="34" charset="0"/>
              <a:buChar char="•"/>
            </a:pPr>
            <a:r>
              <a:rPr lang="en-US" sz="2400" b="0" dirty="0">
                <a:solidFill>
                  <a:srgbClr val="002060"/>
                </a:solidFill>
              </a:rPr>
              <a:t>A process for </a:t>
            </a:r>
            <a:r>
              <a:rPr lang="en-US" sz="2400" b="1" dirty="0">
                <a:solidFill>
                  <a:srgbClr val="00B050"/>
                </a:solidFill>
              </a:rPr>
              <a:t>analyzing or diagnosing </a:t>
            </a:r>
            <a:r>
              <a:rPr lang="en-US" sz="2400" b="0" dirty="0">
                <a:solidFill>
                  <a:srgbClr val="002060"/>
                </a:solidFill>
              </a:rPr>
              <a:t>the impact of the design and implementation of policies </a:t>
            </a:r>
            <a:r>
              <a:rPr lang="en-US" sz="2400" dirty="0">
                <a:solidFill>
                  <a:srgbClr val="002060"/>
                </a:solidFill>
              </a:rPr>
              <a:t>on </a:t>
            </a:r>
            <a:r>
              <a:rPr lang="en-US" sz="2400" b="1" dirty="0">
                <a:solidFill>
                  <a:srgbClr val="00B050"/>
                </a:solidFill>
              </a:rPr>
              <a:t>under-served and marginalized individuals and groups. </a:t>
            </a:r>
          </a:p>
          <a:p>
            <a:pPr>
              <a:buClr>
                <a:srgbClr val="00B050"/>
              </a:buClr>
              <a:buFont typeface="Arial" panose="020B0604020202020204" pitchFamily="34" charset="0"/>
              <a:buChar char="•"/>
            </a:pPr>
            <a:endParaRPr lang="en-US" sz="2400" b="0" dirty="0">
              <a:solidFill>
                <a:srgbClr val="002060"/>
              </a:solidFill>
            </a:endParaRPr>
          </a:p>
          <a:p>
            <a:pPr>
              <a:buClr>
                <a:srgbClr val="00B050"/>
              </a:buClr>
              <a:buFont typeface="Arial" panose="020B0604020202020204" pitchFamily="34" charset="0"/>
              <a:buChar char="•"/>
            </a:pPr>
            <a:r>
              <a:rPr lang="en-US" sz="2400" b="0" dirty="0">
                <a:solidFill>
                  <a:srgbClr val="002060"/>
                </a:solidFill>
              </a:rPr>
              <a:t>A way to identify and eliminate barriers. </a:t>
            </a:r>
          </a:p>
          <a:p>
            <a:pPr>
              <a:buClr>
                <a:srgbClr val="00B050"/>
              </a:buClr>
              <a:buFont typeface="Arial" panose="020B0604020202020204" pitchFamily="34" charset="0"/>
              <a:buChar char="•"/>
            </a:pPr>
            <a:endParaRPr lang="en-US" sz="2400" b="0" dirty="0">
              <a:solidFill>
                <a:srgbClr val="002060"/>
              </a:solidFill>
            </a:endParaRPr>
          </a:p>
          <a:p>
            <a:pPr>
              <a:buClr>
                <a:srgbClr val="00B050"/>
              </a:buClr>
              <a:buFont typeface="Arial" panose="020B0604020202020204" pitchFamily="34" charset="0"/>
              <a:buChar char="•"/>
            </a:pPr>
            <a:r>
              <a:rPr lang="en-US" sz="2400" b="0" dirty="0">
                <a:solidFill>
                  <a:srgbClr val="002060"/>
                </a:solidFill>
              </a:rPr>
              <a:t>It is deliberately conscious of disparities.</a:t>
            </a:r>
          </a:p>
          <a:p>
            <a:pPr>
              <a:buClr>
                <a:srgbClr val="00B050"/>
              </a:buClr>
            </a:pPr>
            <a:endParaRPr lang="en-US" sz="2400" b="0" dirty="0">
              <a:solidFill>
                <a:srgbClr val="002060"/>
              </a:solidFill>
            </a:endParaRPr>
          </a:p>
          <a:p>
            <a:pPr>
              <a:buClr>
                <a:srgbClr val="00B050"/>
              </a:buClr>
              <a:buFont typeface="Arial" panose="020B0604020202020204" pitchFamily="34" charset="0"/>
              <a:buChar char="•"/>
            </a:pPr>
            <a:r>
              <a:rPr lang="en-US" sz="2400" b="0" dirty="0">
                <a:solidFill>
                  <a:srgbClr val="002060"/>
                </a:solidFill>
              </a:rPr>
              <a:t>It prioritizes institutional accountability. </a:t>
            </a:r>
          </a:p>
          <a:p>
            <a:pPr>
              <a:buClr>
                <a:srgbClr val="00B050"/>
              </a:buClr>
            </a:pPr>
            <a:endParaRPr lang="en-US" sz="2400" dirty="0">
              <a:solidFill>
                <a:srgbClr val="002060"/>
              </a:solidFill>
            </a:endParaRPr>
          </a:p>
        </p:txBody>
      </p:sp>
    </p:spTree>
    <p:extLst>
      <p:ext uri="{BB962C8B-B14F-4D97-AF65-F5344CB8AC3E}">
        <p14:creationId xmlns:p14="http://schemas.microsoft.com/office/powerpoint/2010/main" val="34151022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802124"/>
            <a:ext cx="8229600" cy="995906"/>
          </a:xfrm>
        </p:spPr>
        <p:txBody>
          <a:bodyPr>
            <a:normAutofit/>
          </a:bodyPr>
          <a:lstStyle/>
          <a:p>
            <a:r>
              <a:rPr lang="en-US" sz="3200" dirty="0">
                <a:solidFill>
                  <a:srgbClr val="002060"/>
                </a:solidFill>
              </a:rPr>
              <a:t>EFFECTIVE USE OF A TOOL</a:t>
            </a:r>
          </a:p>
        </p:txBody>
      </p:sp>
      <p:sp>
        <p:nvSpPr>
          <p:cNvPr id="5" name="Content Placeholder 4"/>
          <p:cNvSpPr>
            <a:spLocks noGrp="1"/>
          </p:cNvSpPr>
          <p:nvPr>
            <p:ph idx="1"/>
          </p:nvPr>
        </p:nvSpPr>
        <p:spPr>
          <a:xfrm>
            <a:off x="628651" y="2278726"/>
            <a:ext cx="7763048" cy="3211246"/>
          </a:xfrm>
        </p:spPr>
        <p:txBody>
          <a:bodyPr/>
          <a:lstStyle/>
          <a:p>
            <a:pPr marL="266700" indent="-257175">
              <a:buClr>
                <a:srgbClr val="009F4D"/>
              </a:buClr>
              <a:tabLst>
                <a:tab pos="266224" algn="l"/>
                <a:tab pos="266700" algn="l"/>
              </a:tabLst>
            </a:pPr>
            <a:r>
              <a:rPr lang="en-US" spc="-4" dirty="0">
                <a:solidFill>
                  <a:srgbClr val="002060"/>
                </a:solidFill>
                <a:cs typeface="Calibri"/>
              </a:rPr>
              <a:t>Assess policy </a:t>
            </a:r>
            <a:r>
              <a:rPr lang="en-US" spc="-15" dirty="0">
                <a:solidFill>
                  <a:srgbClr val="002060"/>
                </a:solidFill>
                <a:cs typeface="Calibri"/>
              </a:rPr>
              <a:t>intent </a:t>
            </a:r>
            <a:r>
              <a:rPr lang="en-US" spc="-4" dirty="0">
                <a:solidFill>
                  <a:srgbClr val="002060"/>
                </a:solidFill>
                <a:cs typeface="Calibri"/>
              </a:rPr>
              <a:t>and</a:t>
            </a:r>
            <a:r>
              <a:rPr lang="en-US" spc="45" dirty="0">
                <a:solidFill>
                  <a:srgbClr val="002060"/>
                </a:solidFill>
                <a:cs typeface="Calibri"/>
              </a:rPr>
              <a:t> </a:t>
            </a:r>
            <a:r>
              <a:rPr lang="en-US" spc="-8" dirty="0">
                <a:solidFill>
                  <a:srgbClr val="002060"/>
                </a:solidFill>
                <a:cs typeface="Calibri"/>
              </a:rPr>
              <a:t>inclusiveness</a:t>
            </a:r>
            <a:endParaRPr lang="en-US" dirty="0">
              <a:solidFill>
                <a:srgbClr val="002060"/>
              </a:solidFill>
              <a:cs typeface="Calibri"/>
            </a:endParaRPr>
          </a:p>
          <a:p>
            <a:pPr marL="266700" indent="-257175">
              <a:spcBef>
                <a:spcPts val="499"/>
              </a:spcBef>
              <a:buClr>
                <a:srgbClr val="009F4D"/>
              </a:buClr>
              <a:tabLst>
                <a:tab pos="266224" algn="l"/>
                <a:tab pos="266700" algn="l"/>
              </a:tabLst>
            </a:pPr>
            <a:r>
              <a:rPr lang="en-US" spc="-11" dirty="0">
                <a:solidFill>
                  <a:srgbClr val="002060"/>
                </a:solidFill>
                <a:cs typeface="Calibri"/>
              </a:rPr>
              <a:t>Uncover </a:t>
            </a:r>
            <a:r>
              <a:rPr lang="en-US" spc="-4" dirty="0">
                <a:solidFill>
                  <a:srgbClr val="002060"/>
                </a:solidFill>
                <a:cs typeface="Calibri"/>
              </a:rPr>
              <a:t>policy</a:t>
            </a:r>
            <a:r>
              <a:rPr lang="en-US" spc="-8" dirty="0">
                <a:solidFill>
                  <a:srgbClr val="002060"/>
                </a:solidFill>
                <a:cs typeface="Calibri"/>
              </a:rPr>
              <a:t> assumptions</a:t>
            </a:r>
            <a:endParaRPr lang="en-US" dirty="0">
              <a:solidFill>
                <a:srgbClr val="002060"/>
              </a:solidFill>
              <a:cs typeface="Calibri"/>
            </a:endParaRPr>
          </a:p>
          <a:p>
            <a:pPr marL="266700" indent="-257175">
              <a:spcBef>
                <a:spcPts val="499"/>
              </a:spcBef>
              <a:buClr>
                <a:srgbClr val="009F4D"/>
              </a:buClr>
              <a:tabLst>
                <a:tab pos="266224" algn="l"/>
                <a:tab pos="266700" algn="l"/>
              </a:tabLst>
            </a:pPr>
            <a:r>
              <a:rPr lang="en-US" spc="-19" dirty="0">
                <a:solidFill>
                  <a:srgbClr val="002060"/>
                </a:solidFill>
                <a:cs typeface="Calibri"/>
              </a:rPr>
              <a:t>Make </a:t>
            </a:r>
            <a:r>
              <a:rPr lang="en-US" spc="-8" dirty="0">
                <a:solidFill>
                  <a:srgbClr val="002060"/>
                </a:solidFill>
                <a:cs typeface="Calibri"/>
              </a:rPr>
              <a:t>equity </a:t>
            </a:r>
            <a:r>
              <a:rPr lang="en-US" spc="-4" dirty="0">
                <a:solidFill>
                  <a:srgbClr val="002060"/>
                </a:solidFill>
                <a:cs typeface="Calibri"/>
              </a:rPr>
              <a:t>a</a:t>
            </a:r>
            <a:r>
              <a:rPr lang="en-US" spc="11" dirty="0">
                <a:solidFill>
                  <a:srgbClr val="002060"/>
                </a:solidFill>
                <a:cs typeface="Calibri"/>
              </a:rPr>
              <a:t> </a:t>
            </a:r>
            <a:r>
              <a:rPr lang="en-US" spc="-8" dirty="0">
                <a:solidFill>
                  <a:srgbClr val="002060"/>
                </a:solidFill>
                <a:cs typeface="Calibri"/>
              </a:rPr>
              <a:t>priority</a:t>
            </a:r>
            <a:endParaRPr lang="en-US" dirty="0">
              <a:solidFill>
                <a:srgbClr val="002060"/>
              </a:solidFill>
              <a:cs typeface="Calibri"/>
            </a:endParaRPr>
          </a:p>
          <a:p>
            <a:pPr marL="266700" marR="3810" indent="-257175">
              <a:spcBef>
                <a:spcPts val="499"/>
              </a:spcBef>
              <a:buClr>
                <a:srgbClr val="009F4D"/>
              </a:buClr>
              <a:tabLst>
                <a:tab pos="266224" algn="l"/>
                <a:tab pos="266700" algn="l"/>
              </a:tabLst>
            </a:pPr>
            <a:r>
              <a:rPr lang="en-US" spc="-15" dirty="0">
                <a:solidFill>
                  <a:srgbClr val="002060"/>
                </a:solidFill>
                <a:cs typeface="Calibri"/>
              </a:rPr>
              <a:t>Invite </a:t>
            </a:r>
            <a:r>
              <a:rPr lang="en-US" spc="-11" dirty="0">
                <a:solidFill>
                  <a:srgbClr val="002060"/>
                </a:solidFill>
                <a:cs typeface="Calibri"/>
              </a:rPr>
              <a:t>reflection </a:t>
            </a:r>
            <a:r>
              <a:rPr lang="en-US" spc="-4" dirty="0">
                <a:solidFill>
                  <a:srgbClr val="002060"/>
                </a:solidFill>
                <a:cs typeface="Calibri"/>
              </a:rPr>
              <a:t>and </a:t>
            </a:r>
            <a:r>
              <a:rPr lang="en-US" spc="-8" dirty="0">
                <a:solidFill>
                  <a:srgbClr val="002060"/>
                </a:solidFill>
                <a:cs typeface="Calibri"/>
              </a:rPr>
              <a:t>discussion </a:t>
            </a:r>
            <a:r>
              <a:rPr lang="en-US" spc="-4" dirty="0">
                <a:solidFill>
                  <a:srgbClr val="002060"/>
                </a:solidFill>
                <a:cs typeface="Calibri"/>
              </a:rPr>
              <a:t>on </a:t>
            </a:r>
            <a:r>
              <a:rPr lang="en-US" spc="-8" dirty="0">
                <a:solidFill>
                  <a:srgbClr val="002060"/>
                </a:solidFill>
                <a:cs typeface="Calibri"/>
              </a:rPr>
              <a:t>the </a:t>
            </a:r>
            <a:r>
              <a:rPr lang="en-US" spc="-23" dirty="0">
                <a:solidFill>
                  <a:srgbClr val="002060"/>
                </a:solidFill>
                <a:cs typeface="Calibri"/>
              </a:rPr>
              <a:t>ways </a:t>
            </a:r>
            <a:r>
              <a:rPr lang="en-US" spc="-8" dirty="0">
                <a:solidFill>
                  <a:srgbClr val="002060"/>
                </a:solidFill>
                <a:cs typeface="Calibri"/>
              </a:rPr>
              <a:t>in </a:t>
            </a:r>
            <a:r>
              <a:rPr lang="en-US" spc="-4" dirty="0">
                <a:solidFill>
                  <a:srgbClr val="002060"/>
                </a:solidFill>
                <a:cs typeface="Calibri"/>
              </a:rPr>
              <a:t>which  our </a:t>
            </a:r>
            <a:r>
              <a:rPr lang="en-US" spc="-8" dirty="0">
                <a:solidFill>
                  <a:srgbClr val="002060"/>
                </a:solidFill>
                <a:cs typeface="Calibri"/>
              </a:rPr>
              <a:t>policies can advance</a:t>
            </a:r>
            <a:r>
              <a:rPr lang="en-US" spc="30" dirty="0">
                <a:solidFill>
                  <a:srgbClr val="002060"/>
                </a:solidFill>
                <a:cs typeface="Calibri"/>
              </a:rPr>
              <a:t> </a:t>
            </a:r>
            <a:r>
              <a:rPr lang="en-US" b="1" spc="-23" dirty="0">
                <a:solidFill>
                  <a:srgbClr val="009F4D"/>
                </a:solidFill>
                <a:cs typeface="Calibri"/>
              </a:rPr>
              <a:t>equity.</a:t>
            </a:r>
            <a:endParaRPr lang="en-US" b="1" dirty="0">
              <a:cs typeface="Calibri"/>
            </a:endParaRPr>
          </a:p>
          <a:p>
            <a:endParaRPr lang="en-US" dirty="0"/>
          </a:p>
        </p:txBody>
      </p:sp>
    </p:spTree>
    <p:extLst>
      <p:ext uri="{BB962C8B-B14F-4D97-AF65-F5344CB8AC3E}">
        <p14:creationId xmlns:p14="http://schemas.microsoft.com/office/powerpoint/2010/main" val="6117244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a:t>Minnesota State</a:t>
            </a:r>
            <a:br>
              <a:rPr lang="en-US" dirty="0"/>
            </a:br>
            <a:r>
              <a:rPr lang="en-US" dirty="0"/>
              <a:t>Campus Climate Assessment</a:t>
            </a:r>
          </a:p>
        </p:txBody>
      </p:sp>
      <p:sp>
        <p:nvSpPr>
          <p:cNvPr id="5" name="Rectangle 4"/>
          <p:cNvSpPr/>
          <p:nvPr/>
        </p:nvSpPr>
        <p:spPr>
          <a:xfrm>
            <a:off x="2286000" y="5511105"/>
            <a:ext cx="4572000" cy="707886"/>
          </a:xfrm>
          <a:prstGeom prst="rect">
            <a:avLst/>
          </a:prstGeom>
        </p:spPr>
        <p:txBody>
          <a:bodyPr>
            <a:spAutoFit/>
          </a:bodyPr>
          <a:lstStyle/>
          <a:p>
            <a:pPr algn="ctr" fontAlgn="base">
              <a:buClr>
                <a:srgbClr val="00A353"/>
              </a:buClr>
            </a:pPr>
            <a:r>
              <a:rPr lang="en-US" sz="2000" b="1" dirty="0">
                <a:solidFill>
                  <a:srgbClr val="009F4D"/>
                </a:solidFill>
              </a:rPr>
              <a:t>Advancing Employee Engagement </a:t>
            </a:r>
          </a:p>
          <a:p>
            <a:pPr algn="ctr" fontAlgn="base">
              <a:buClr>
                <a:srgbClr val="00A353"/>
              </a:buClr>
            </a:pPr>
            <a:r>
              <a:rPr lang="en-US" sz="2000" b="1" dirty="0">
                <a:solidFill>
                  <a:srgbClr val="009F4D"/>
                </a:solidFill>
              </a:rPr>
              <a:t>&amp; Student Success </a:t>
            </a:r>
            <a:endParaRPr lang="en-US" b="1" dirty="0">
              <a:solidFill>
                <a:srgbClr val="003C66"/>
              </a:solidFill>
            </a:endParaRPr>
          </a:p>
        </p:txBody>
      </p:sp>
    </p:spTree>
    <p:extLst>
      <p:ext uri="{BB962C8B-B14F-4D97-AF65-F5344CB8AC3E}">
        <p14:creationId xmlns:p14="http://schemas.microsoft.com/office/powerpoint/2010/main" val="16249189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21226" y="825910"/>
            <a:ext cx="8229600" cy="587866"/>
          </a:xfrm>
        </p:spPr>
        <p:txBody>
          <a:bodyPr>
            <a:normAutofit fontScale="90000"/>
          </a:bodyPr>
          <a:lstStyle/>
          <a:p>
            <a:r>
              <a:rPr lang="en-US" dirty="0"/>
              <a:t>Dennis Olson Jr. – Minnesota Office of Higher Education</a:t>
            </a:r>
          </a:p>
        </p:txBody>
      </p:sp>
      <p:sp>
        <p:nvSpPr>
          <p:cNvPr id="7" name="Content Placeholder 6"/>
          <p:cNvSpPr>
            <a:spLocks noGrp="1"/>
          </p:cNvSpPr>
          <p:nvPr>
            <p:ph idx="1"/>
          </p:nvPr>
        </p:nvSpPr>
        <p:spPr>
          <a:xfrm>
            <a:off x="3259392" y="1885681"/>
            <a:ext cx="5442155" cy="4070400"/>
          </a:xfrm>
        </p:spPr>
        <p:txBody>
          <a:bodyPr>
            <a:noAutofit/>
          </a:bodyPr>
          <a:lstStyle/>
          <a:p>
            <a:pPr marL="0" indent="0">
              <a:buNone/>
            </a:pPr>
            <a:r>
              <a:rPr lang="en-US" sz="1300" b="1" dirty="0"/>
              <a:t>Dennis Olson Jr. </a:t>
            </a:r>
            <a:r>
              <a:rPr lang="en-US" sz="1300" dirty="0"/>
              <a:t>was appointed by Governor Tim </a:t>
            </a:r>
            <a:r>
              <a:rPr lang="en-US" sz="1300" dirty="0" err="1"/>
              <a:t>Walz</a:t>
            </a:r>
            <a:r>
              <a:rPr lang="en-US" sz="1300" dirty="0"/>
              <a:t> as the commissioner of the Minnesota Office of Higher Education in January 2019. Prior to this executive cabinet appointment, he served as the executive director of the Minnesota Indian Affairs Council, working closely with tribal elected leaders, the state legislature, state agencies, and the governor to highlight and address issues important to all tribal nations and American Indian communities in Minnesota. Dennis also served as the director of the Office of Indian Education for the Minnesota Department of Education, working closely with tribal nations, urban American Indian communities, and multiple partner agencies to address issues impacting Indian education in Minnesota. Before joining state government, Dennis served as commissioner of education for the Mille Lacs Band of </a:t>
            </a:r>
            <a:r>
              <a:rPr lang="en-US" sz="1300" dirty="0" err="1"/>
              <a:t>Ojibwe</a:t>
            </a:r>
            <a:r>
              <a:rPr lang="en-US" sz="1300" dirty="0"/>
              <a:t>, and worked nearly 10 years in various capacities for the University of Minnesota, coordinating federally-funded grant programs focusing on postsecondary transition for American Indian high school students, students with disabilities, and at-risk youth. </a:t>
            </a:r>
          </a:p>
          <a:p>
            <a:pPr marL="0" indent="0">
              <a:buNone/>
            </a:pPr>
            <a:endParaRPr lang="en-US" sz="1300" dirty="0"/>
          </a:p>
          <a:p>
            <a:pPr marL="0" indent="0">
              <a:buNone/>
            </a:pPr>
            <a:r>
              <a:rPr lang="en-US" sz="1300" dirty="0"/>
              <a:t>Dennis, an enrolled member of the Fond du Lac Band of Lake Superior Chippewa, holds a Bachelor of Arts from the University of Minnesota Twin Cities in American Indian studies, sociology, and communications. He also holds master’s degrees in liberal studies (MLS) and education (M.Ed.) from the University of Minnesota Duluth, both with a focus on federal Indian policy and American Indian education. </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226" y="1988921"/>
            <a:ext cx="2787445" cy="2787445"/>
          </a:xfrm>
          <a:prstGeom prst="rect">
            <a:avLst/>
          </a:prstGeom>
        </p:spPr>
      </p:pic>
    </p:spTree>
    <p:extLst>
      <p:ext uri="{BB962C8B-B14F-4D97-AF65-F5344CB8AC3E}">
        <p14:creationId xmlns:p14="http://schemas.microsoft.com/office/powerpoint/2010/main" val="24899477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3"/>
          </p:nvPr>
        </p:nvSpPr>
        <p:spPr>
          <a:xfrm>
            <a:off x="457200" y="865636"/>
            <a:ext cx="3657600" cy="609599"/>
          </a:xfrm>
        </p:spPr>
        <p:txBody>
          <a:bodyPr>
            <a:normAutofit/>
          </a:bodyPr>
          <a:lstStyle/>
          <a:p>
            <a:r>
              <a:rPr lang="en-US" sz="3200" dirty="0">
                <a:solidFill>
                  <a:srgbClr val="002060"/>
                </a:solidFill>
              </a:rPr>
              <a:t>purpose</a:t>
            </a:r>
          </a:p>
        </p:txBody>
      </p:sp>
      <p:sp>
        <p:nvSpPr>
          <p:cNvPr id="2" name="Content Placeholder 1"/>
          <p:cNvSpPr>
            <a:spLocks noGrp="1"/>
          </p:cNvSpPr>
          <p:nvPr>
            <p:ph idx="1"/>
          </p:nvPr>
        </p:nvSpPr>
        <p:spPr/>
        <p:txBody>
          <a:bodyPr>
            <a:normAutofit lnSpcReduction="10000"/>
          </a:bodyPr>
          <a:lstStyle/>
          <a:p>
            <a:pPr marL="0" indent="0">
              <a:buNone/>
            </a:pPr>
            <a:r>
              <a:rPr lang="en-US" dirty="0">
                <a:solidFill>
                  <a:srgbClr val="002060"/>
                </a:solidFill>
              </a:rPr>
              <a:t>To address students' equity and educational outcomes by </a:t>
            </a:r>
            <a:r>
              <a:rPr lang="en-US" b="1" dirty="0">
                <a:solidFill>
                  <a:srgbClr val="002060"/>
                </a:solidFill>
              </a:rPr>
              <a:t>identifying the elements </a:t>
            </a:r>
            <a:r>
              <a:rPr lang="en-US" dirty="0">
                <a:solidFill>
                  <a:srgbClr val="002060"/>
                </a:solidFill>
              </a:rPr>
              <a:t>of a diverse learning and work environment among Minnesota State institutions. A climate assessment of </a:t>
            </a:r>
            <a:r>
              <a:rPr lang="en-US" dirty="0">
                <a:solidFill>
                  <a:srgbClr val="009F4D"/>
                </a:solidFill>
              </a:rPr>
              <a:t>students and staff </a:t>
            </a:r>
            <a:r>
              <a:rPr lang="en-US" b="1" dirty="0">
                <a:solidFill>
                  <a:srgbClr val="002060"/>
                </a:solidFill>
              </a:rPr>
              <a:t>perspectives</a:t>
            </a:r>
            <a:r>
              <a:rPr lang="en-US" b="1" dirty="0"/>
              <a:t> </a:t>
            </a:r>
            <a:r>
              <a:rPr lang="en-US" b="1" dirty="0">
                <a:solidFill>
                  <a:srgbClr val="002060"/>
                </a:solidFill>
              </a:rPr>
              <a:t>and experiences </a:t>
            </a:r>
            <a:r>
              <a:rPr lang="en-US" dirty="0">
                <a:solidFill>
                  <a:srgbClr val="002060"/>
                </a:solidFill>
              </a:rPr>
              <a:t>among colleges and universities can provide data on climate elements that not only impact the educational outcomes of students but also bring to light gaps and needs to be addressed.</a:t>
            </a:r>
          </a:p>
          <a:p>
            <a:pPr marL="0" indent="0">
              <a:buNone/>
            </a:pPr>
            <a:endParaRPr lang="en-US" dirty="0">
              <a:solidFill>
                <a:srgbClr val="002060"/>
              </a:solidFill>
            </a:endParaRPr>
          </a:p>
          <a:p>
            <a:pPr marL="0" indent="0" fontAlgn="base">
              <a:buClr>
                <a:srgbClr val="00A353"/>
              </a:buClr>
              <a:buNone/>
            </a:pPr>
            <a:r>
              <a:rPr lang="en-US" sz="1950" b="1" dirty="0">
                <a:solidFill>
                  <a:srgbClr val="009F4D"/>
                </a:solidFill>
              </a:rPr>
              <a:t>Key Areas of Interest</a:t>
            </a:r>
          </a:p>
          <a:p>
            <a:pPr marL="800075" lvl="1">
              <a:buClr>
                <a:srgbClr val="002060"/>
              </a:buClr>
            </a:pPr>
            <a:r>
              <a:rPr lang="en-US" sz="1725" dirty="0">
                <a:solidFill>
                  <a:srgbClr val="002060"/>
                </a:solidFill>
              </a:rPr>
              <a:t>Employee Engagement &amp; Development</a:t>
            </a:r>
          </a:p>
          <a:p>
            <a:pPr marL="800075" lvl="1">
              <a:buClr>
                <a:srgbClr val="002060"/>
              </a:buClr>
            </a:pPr>
            <a:r>
              <a:rPr lang="en-US" sz="1725" dirty="0">
                <a:solidFill>
                  <a:srgbClr val="002060"/>
                </a:solidFill>
              </a:rPr>
              <a:t>Student Success &amp; Engagement</a:t>
            </a:r>
          </a:p>
          <a:p>
            <a:pPr marL="800075" lvl="1">
              <a:buClr>
                <a:srgbClr val="002060"/>
              </a:buClr>
            </a:pPr>
            <a:r>
              <a:rPr lang="en-US" sz="1725" dirty="0">
                <a:solidFill>
                  <a:srgbClr val="002060"/>
                </a:solidFill>
              </a:rPr>
              <a:t>Campus Climate </a:t>
            </a:r>
          </a:p>
          <a:p>
            <a:pPr marL="800075" lvl="1">
              <a:buClr>
                <a:srgbClr val="002060"/>
              </a:buClr>
            </a:pPr>
            <a:r>
              <a:rPr lang="en-US" sz="1725" dirty="0">
                <a:solidFill>
                  <a:srgbClr val="002060"/>
                </a:solidFill>
              </a:rPr>
              <a:t>Equity &amp; Inclusion</a:t>
            </a:r>
          </a:p>
          <a:p>
            <a:pPr marL="0" indent="0">
              <a:buNone/>
            </a:pPr>
            <a:r>
              <a:rPr lang="en-US" dirty="0">
                <a:solidFill>
                  <a:srgbClr val="002060"/>
                </a:solidFill>
              </a:rPr>
              <a:t> </a:t>
            </a:r>
          </a:p>
        </p:txBody>
      </p:sp>
    </p:spTree>
    <p:extLst>
      <p:ext uri="{BB962C8B-B14F-4D97-AF65-F5344CB8AC3E}">
        <p14:creationId xmlns:p14="http://schemas.microsoft.com/office/powerpoint/2010/main" val="41990494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id:c8d20e2b-ee81-48fb-8bc4-63bc471122ae"/>
          <p:cNvPicPr/>
          <p:nvPr/>
        </p:nvPicPr>
        <p:blipFill rotWithShape="1">
          <a:blip r:embed="rId3" r:link="rId4">
            <a:extLst>
              <a:ext uri="{28A0092B-C50C-407E-A947-70E740481C1C}">
                <a14:useLocalDpi xmlns:a14="http://schemas.microsoft.com/office/drawing/2010/main" val="0"/>
              </a:ext>
            </a:extLst>
          </a:blip>
          <a:srcRect b="3759"/>
          <a:stretch/>
        </p:blipFill>
        <p:spPr bwMode="auto">
          <a:xfrm>
            <a:off x="1658462" y="935664"/>
            <a:ext cx="5827077" cy="5443871"/>
          </a:xfrm>
          <a:prstGeom prst="rect">
            <a:avLst/>
          </a:prstGeom>
          <a:noFill/>
          <a:ln>
            <a:noFill/>
          </a:ln>
        </p:spPr>
      </p:pic>
      <p:sp>
        <p:nvSpPr>
          <p:cNvPr id="6" name="TextBox 5"/>
          <p:cNvSpPr txBox="1"/>
          <p:nvPr/>
        </p:nvSpPr>
        <p:spPr>
          <a:xfrm>
            <a:off x="206280" y="6438722"/>
            <a:ext cx="4422947" cy="415498"/>
          </a:xfrm>
          <a:prstGeom prst="rect">
            <a:avLst/>
          </a:prstGeom>
          <a:noFill/>
        </p:spPr>
        <p:txBody>
          <a:bodyPr wrap="square" rtlCol="0">
            <a:spAutoFit/>
          </a:bodyPr>
          <a:lstStyle/>
          <a:p>
            <a:r>
              <a:rPr lang="en-US" sz="1050" dirty="0">
                <a:solidFill>
                  <a:schemeClr val="bg1"/>
                </a:solidFill>
              </a:rPr>
              <a:t>Landrieu &amp; Pickett, </a:t>
            </a:r>
            <a:r>
              <a:rPr lang="en-US" sz="1050" i="1" dirty="0">
                <a:solidFill>
                  <a:schemeClr val="bg1"/>
                </a:solidFill>
              </a:rPr>
              <a:t>A Campus Climate Framework for Transformative Inclusion </a:t>
            </a:r>
            <a:r>
              <a:rPr lang="en-US" sz="1050" dirty="0">
                <a:solidFill>
                  <a:schemeClr val="bg1"/>
                </a:solidFill>
              </a:rPr>
              <a:t>(2018)</a:t>
            </a:r>
          </a:p>
        </p:txBody>
      </p:sp>
      <p:sp>
        <p:nvSpPr>
          <p:cNvPr id="5" name="Text Placeholder 2"/>
          <p:cNvSpPr>
            <a:spLocks noGrp="1"/>
          </p:cNvSpPr>
          <p:nvPr>
            <p:ph type="body" idx="13"/>
          </p:nvPr>
        </p:nvSpPr>
        <p:spPr>
          <a:xfrm>
            <a:off x="576072" y="661419"/>
            <a:ext cx="7991856" cy="609599"/>
          </a:xfrm>
        </p:spPr>
        <p:txBody>
          <a:bodyPr>
            <a:normAutofit/>
          </a:bodyPr>
          <a:lstStyle/>
          <a:p>
            <a:pPr algn="ctr"/>
            <a:r>
              <a:rPr lang="en-US" sz="3200" dirty="0">
                <a:solidFill>
                  <a:srgbClr val="002060"/>
                </a:solidFill>
              </a:rPr>
              <a:t>TRANSFORMATIVE INCLUSION FRAMEWORK</a:t>
            </a:r>
          </a:p>
        </p:txBody>
      </p:sp>
    </p:spTree>
    <p:extLst>
      <p:ext uri="{BB962C8B-B14F-4D97-AF65-F5344CB8AC3E}">
        <p14:creationId xmlns:p14="http://schemas.microsoft.com/office/powerpoint/2010/main" val="2501602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2" name="Title 1"/>
          <p:cNvSpPr>
            <a:spLocks noGrp="1"/>
          </p:cNvSpPr>
          <p:nvPr>
            <p:ph type="title"/>
          </p:nvPr>
        </p:nvSpPr>
        <p:spPr>
          <a:xfrm>
            <a:off x="495915" y="476166"/>
            <a:ext cx="8515350" cy="857250"/>
          </a:xfrm>
        </p:spPr>
        <p:txBody>
          <a:bodyPr>
            <a:noAutofit/>
          </a:bodyPr>
          <a:lstStyle/>
          <a:p>
            <a:r>
              <a:rPr lang="en-US" dirty="0">
                <a:solidFill>
                  <a:srgbClr val="002060"/>
                </a:solidFill>
              </a:rPr>
              <a:t>METHODOLOGY: CCA CONSISTS OF 3 COMPONENTS</a:t>
            </a:r>
          </a:p>
        </p:txBody>
      </p:sp>
      <p:sp>
        <p:nvSpPr>
          <p:cNvPr id="150" name="Google Shape;150;p25"/>
          <p:cNvSpPr txBox="1">
            <a:spLocks noGrp="1"/>
          </p:cNvSpPr>
          <p:nvPr>
            <p:ph idx="1"/>
          </p:nvPr>
        </p:nvSpPr>
        <p:spPr>
          <a:xfrm>
            <a:off x="628650" y="1791653"/>
            <a:ext cx="7077075" cy="3698320"/>
          </a:xfrm>
          <a:prstGeom prst="rect">
            <a:avLst/>
          </a:prstGeom>
          <a:noFill/>
          <a:ln>
            <a:noFill/>
          </a:ln>
        </p:spPr>
        <p:txBody>
          <a:bodyPr spcFirstLastPara="1" vert="horz" wrap="square" lIns="68569" tIns="34275" rIns="68569" bIns="34275" rtlCol="0" anchor="t" anchorCtr="0">
            <a:noAutofit/>
          </a:bodyPr>
          <a:lstStyle/>
          <a:p>
            <a:pPr marL="342900" lvl="1" indent="-342900" defTabSz="914400">
              <a:lnSpc>
                <a:spcPct val="80000"/>
              </a:lnSpc>
              <a:spcBef>
                <a:spcPts val="560"/>
              </a:spcBef>
              <a:buClrTx/>
              <a:buSzPts val="2800"/>
              <a:buFont typeface="Arial"/>
              <a:buChar char="•"/>
            </a:pPr>
            <a:endParaRPr lang="en-US" sz="600" dirty="0">
              <a:solidFill>
                <a:srgbClr val="003C66"/>
              </a:solidFill>
            </a:endParaRPr>
          </a:p>
          <a:p>
            <a:pPr marL="514350" lvl="1" indent="-514350" defTabSz="914400">
              <a:lnSpc>
                <a:spcPct val="80000"/>
              </a:lnSpc>
              <a:spcBef>
                <a:spcPts val="560"/>
              </a:spcBef>
              <a:buClrTx/>
              <a:buSzPts val="2800"/>
              <a:buFont typeface="+mj-lt"/>
              <a:buAutoNum type="arabicPeriod"/>
            </a:pPr>
            <a:r>
              <a:rPr lang="en-US" sz="2600" b="1" dirty="0">
                <a:solidFill>
                  <a:srgbClr val="009F4D"/>
                </a:solidFill>
              </a:rPr>
              <a:t>Assessment Tool</a:t>
            </a:r>
          </a:p>
          <a:p>
            <a:pPr marL="1142966" lvl="1" indent="-457200" defTabSz="914400">
              <a:spcBef>
                <a:spcPts val="600"/>
              </a:spcBef>
              <a:buClrTx/>
              <a:buFont typeface="Calibri" panose="020F0502020204030204" pitchFamily="34" charset="0"/>
              <a:buChar char="ꟷ"/>
            </a:pPr>
            <a:r>
              <a:rPr lang="en-US" sz="2000" dirty="0">
                <a:solidFill>
                  <a:srgbClr val="003C66"/>
                </a:solidFill>
              </a:rPr>
              <a:t>60 Employee Questions, 34 Student Questions</a:t>
            </a:r>
          </a:p>
          <a:p>
            <a:pPr marL="1142966" lvl="1" indent="-457200" defTabSz="914400">
              <a:spcBef>
                <a:spcPts val="600"/>
              </a:spcBef>
              <a:buClrTx/>
              <a:buFont typeface="Calibri" panose="020F0502020204030204" pitchFamily="34" charset="0"/>
              <a:buChar char="ꟷ"/>
            </a:pPr>
            <a:r>
              <a:rPr lang="en-US" sz="2000" dirty="0">
                <a:solidFill>
                  <a:srgbClr val="003C66"/>
                </a:solidFill>
              </a:rPr>
              <a:t>12 Demographic/Characteristic  Questions</a:t>
            </a:r>
          </a:p>
          <a:p>
            <a:pPr marL="342900" lvl="1" indent="-342900" defTabSz="914400">
              <a:lnSpc>
                <a:spcPct val="80000"/>
              </a:lnSpc>
              <a:spcBef>
                <a:spcPts val="560"/>
              </a:spcBef>
              <a:buClrTx/>
              <a:buSzPts val="2800"/>
              <a:buFont typeface="Arial" panose="020B0604020202020204" pitchFamily="34" charset="0"/>
              <a:buChar char="•"/>
            </a:pPr>
            <a:endParaRPr lang="en-US" sz="400" dirty="0">
              <a:solidFill>
                <a:srgbClr val="003C66"/>
              </a:solidFill>
            </a:endParaRPr>
          </a:p>
          <a:p>
            <a:pPr marL="514350" lvl="1" indent="-514350" defTabSz="914400">
              <a:lnSpc>
                <a:spcPct val="80000"/>
              </a:lnSpc>
              <a:spcBef>
                <a:spcPts val="560"/>
              </a:spcBef>
              <a:buClrTx/>
              <a:buSzPts val="2800"/>
              <a:buFont typeface="+mj-lt"/>
              <a:buAutoNum type="arabicPeriod" startAt="2"/>
            </a:pPr>
            <a:r>
              <a:rPr lang="en-US" sz="2600" b="1" dirty="0">
                <a:solidFill>
                  <a:srgbClr val="009F4D"/>
                </a:solidFill>
              </a:rPr>
              <a:t>Observational Protocol</a:t>
            </a:r>
          </a:p>
          <a:p>
            <a:pPr marL="514350" lvl="1" indent="-514350" defTabSz="914400">
              <a:lnSpc>
                <a:spcPct val="80000"/>
              </a:lnSpc>
              <a:spcBef>
                <a:spcPts val="560"/>
              </a:spcBef>
              <a:buClrTx/>
              <a:buSzPts val="2800"/>
              <a:buFont typeface="+mj-lt"/>
              <a:buAutoNum type="arabicPeriod" startAt="2"/>
            </a:pPr>
            <a:endParaRPr lang="en-US" sz="400" b="1" dirty="0">
              <a:solidFill>
                <a:srgbClr val="009F4D"/>
              </a:solidFill>
            </a:endParaRPr>
          </a:p>
          <a:p>
            <a:pPr marL="514350" lvl="1" indent="-514350" defTabSz="914400">
              <a:lnSpc>
                <a:spcPct val="80000"/>
              </a:lnSpc>
              <a:spcBef>
                <a:spcPts val="560"/>
              </a:spcBef>
              <a:buClrTx/>
              <a:buSzPts val="2800"/>
              <a:buFont typeface="+mj-lt"/>
              <a:buAutoNum type="arabicPeriod" startAt="2"/>
            </a:pPr>
            <a:r>
              <a:rPr lang="en-US" sz="2600" b="1" dirty="0">
                <a:solidFill>
                  <a:srgbClr val="009F4D"/>
                </a:solidFill>
              </a:rPr>
              <a:t>Stakeholder Focus Groups</a:t>
            </a:r>
          </a:p>
          <a:p>
            <a:pPr marL="257175">
              <a:lnSpc>
                <a:spcPct val="80000"/>
              </a:lnSpc>
              <a:spcBef>
                <a:spcPts val="420"/>
              </a:spcBef>
            </a:pPr>
            <a:endParaRPr sz="900" b="1" dirty="0"/>
          </a:p>
          <a:p>
            <a:pPr marL="257175">
              <a:lnSpc>
                <a:spcPct val="80000"/>
              </a:lnSpc>
              <a:spcBef>
                <a:spcPts val="420"/>
              </a:spcBef>
            </a:pPr>
            <a:endParaRPr b="1" dirty="0"/>
          </a:p>
          <a:p>
            <a:pPr marL="257175" indent="-123825">
              <a:spcBef>
                <a:spcPts val="420"/>
              </a:spcBef>
              <a:buClr>
                <a:srgbClr val="009F4D"/>
              </a:buClr>
              <a:buSzPts val="2800"/>
            </a:pPr>
            <a:endParaRPr dirty="0"/>
          </a:p>
        </p:txBody>
      </p:sp>
      <p:pic>
        <p:nvPicPr>
          <p:cNvPr id="152" name="Google Shape;152;p25"/>
          <p:cNvPicPr preferRelativeResize="0"/>
          <p:nvPr/>
        </p:nvPicPr>
        <p:blipFill>
          <a:blip r:embed="rId3">
            <a:alphaModFix/>
          </a:blip>
          <a:stretch>
            <a:fillRect/>
          </a:stretch>
        </p:blipFill>
        <p:spPr>
          <a:xfrm>
            <a:off x="1426464" y="4498848"/>
            <a:ext cx="5577840" cy="1773935"/>
          </a:xfrm>
          <a:prstGeom prst="rect">
            <a:avLst/>
          </a:prstGeom>
          <a:noFill/>
          <a:ln>
            <a:noFill/>
          </a:ln>
        </p:spPr>
      </p:pic>
    </p:spTree>
    <p:extLst>
      <p:ext uri="{BB962C8B-B14F-4D97-AF65-F5344CB8AC3E}">
        <p14:creationId xmlns:p14="http://schemas.microsoft.com/office/powerpoint/2010/main" val="8432413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4810" y="573584"/>
            <a:ext cx="7886700" cy="514348"/>
          </a:xfrm>
        </p:spPr>
        <p:txBody>
          <a:bodyPr>
            <a:noAutofit/>
          </a:bodyPr>
          <a:lstStyle/>
          <a:p>
            <a:pPr algn="ctr"/>
            <a:r>
              <a:rPr lang="en-US" dirty="0">
                <a:solidFill>
                  <a:srgbClr val="002060"/>
                </a:solidFill>
              </a:rPr>
              <a:t>CCA KEY AREAS OF INTEREST</a:t>
            </a:r>
          </a:p>
        </p:txBody>
      </p:sp>
      <p:sp>
        <p:nvSpPr>
          <p:cNvPr id="35" name="Oval 34"/>
          <p:cNvSpPr/>
          <p:nvPr/>
        </p:nvSpPr>
        <p:spPr>
          <a:xfrm>
            <a:off x="205594" y="1468933"/>
            <a:ext cx="1759935" cy="830580"/>
          </a:xfrm>
          <a:prstGeom prst="ellipse">
            <a:avLst/>
          </a:prstGeom>
          <a:gradFill rotWithShape="1">
            <a:gsLst>
              <a:gs pos="0">
                <a:srgbClr val="139445">
                  <a:shade val="51000"/>
                  <a:satMod val="130000"/>
                </a:srgbClr>
              </a:gs>
              <a:gs pos="80000">
                <a:srgbClr val="139445">
                  <a:shade val="93000"/>
                  <a:satMod val="130000"/>
                </a:srgbClr>
              </a:gs>
              <a:gs pos="100000">
                <a:srgbClr val="139445">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w="0"/>
                <a:solidFill>
                  <a:srgbClr val="FFFFFF"/>
                </a:solidFill>
                <a:effectLst>
                  <a:outerShdw blurRad="38100" dist="38100" dir="2700000" algn="tl">
                    <a:srgbClr val="000000">
                      <a:alpha val="43137"/>
                    </a:srgbClr>
                  </a:outerShdw>
                </a:effectLst>
                <a:uLnTx/>
                <a:uFillTx/>
                <a:latin typeface="Calibri" panose="020F0502020204030204"/>
                <a:ea typeface="+mn-ea"/>
                <a:cs typeface="+mn-cs"/>
              </a:rPr>
              <a:t>Campus Climate</a:t>
            </a:r>
          </a:p>
        </p:txBody>
      </p:sp>
      <p:sp>
        <p:nvSpPr>
          <p:cNvPr id="36" name="Oval 35"/>
          <p:cNvSpPr/>
          <p:nvPr/>
        </p:nvSpPr>
        <p:spPr>
          <a:xfrm>
            <a:off x="205594" y="3309161"/>
            <a:ext cx="1759935" cy="830580"/>
          </a:xfrm>
          <a:prstGeom prst="ellipse">
            <a:avLst/>
          </a:prstGeom>
          <a:gradFill rotWithShape="1">
            <a:gsLst>
              <a:gs pos="0">
                <a:srgbClr val="139445">
                  <a:shade val="51000"/>
                  <a:satMod val="130000"/>
                </a:srgbClr>
              </a:gs>
              <a:gs pos="80000">
                <a:srgbClr val="139445">
                  <a:shade val="93000"/>
                  <a:satMod val="130000"/>
                </a:srgbClr>
              </a:gs>
              <a:gs pos="100000">
                <a:srgbClr val="139445">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w="0"/>
                <a:solidFill>
                  <a:srgbClr val="FFFFFF"/>
                </a:solidFill>
                <a:effectLst>
                  <a:outerShdw blurRad="38100" dist="38100" dir="2700000" algn="tl">
                    <a:srgbClr val="000000">
                      <a:alpha val="43137"/>
                    </a:srgbClr>
                  </a:outerShdw>
                </a:effectLst>
                <a:uLnTx/>
                <a:uFillTx/>
                <a:latin typeface="Calibri" panose="020F0502020204030204"/>
                <a:ea typeface="+mn-ea"/>
                <a:cs typeface="+mn-cs"/>
              </a:rPr>
              <a:t>Employee Engagement</a:t>
            </a:r>
          </a:p>
        </p:txBody>
      </p:sp>
      <p:sp>
        <p:nvSpPr>
          <p:cNvPr id="37" name="Oval 36"/>
          <p:cNvSpPr/>
          <p:nvPr/>
        </p:nvSpPr>
        <p:spPr>
          <a:xfrm>
            <a:off x="205594" y="5136056"/>
            <a:ext cx="1759935" cy="830580"/>
          </a:xfrm>
          <a:prstGeom prst="ellipse">
            <a:avLst/>
          </a:prstGeom>
          <a:gradFill rotWithShape="1">
            <a:gsLst>
              <a:gs pos="0">
                <a:srgbClr val="139445">
                  <a:shade val="51000"/>
                  <a:satMod val="130000"/>
                </a:srgbClr>
              </a:gs>
              <a:gs pos="80000">
                <a:srgbClr val="139445">
                  <a:shade val="93000"/>
                  <a:satMod val="130000"/>
                </a:srgbClr>
              </a:gs>
              <a:gs pos="100000">
                <a:srgbClr val="139445">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w="0"/>
                <a:solidFill>
                  <a:srgbClr val="FFFFFF"/>
                </a:solidFill>
                <a:effectLst>
                  <a:outerShdw blurRad="38100" dist="38100" dir="2700000" algn="tl">
                    <a:srgbClr val="000000">
                      <a:alpha val="43137"/>
                    </a:srgbClr>
                  </a:outerShdw>
                </a:effectLst>
                <a:uLnTx/>
                <a:uFillTx/>
                <a:latin typeface="Calibri" panose="020F0502020204030204"/>
                <a:ea typeface="+mn-ea"/>
                <a:cs typeface="+mn-cs"/>
              </a:rPr>
              <a:t>Employee Supervisor Relationships</a:t>
            </a:r>
          </a:p>
        </p:txBody>
      </p:sp>
      <p:sp>
        <p:nvSpPr>
          <p:cNvPr id="38" name="Oval 37"/>
          <p:cNvSpPr/>
          <p:nvPr/>
        </p:nvSpPr>
        <p:spPr>
          <a:xfrm>
            <a:off x="2314429" y="3793985"/>
            <a:ext cx="1487564" cy="647699"/>
          </a:xfrm>
          <a:prstGeom prst="ellipse">
            <a:avLst/>
          </a:prstGeom>
          <a:solidFill>
            <a:srgbClr val="139445"/>
          </a:solidFill>
          <a:ln w="25400" cap="flat" cmpd="sng" algn="ctr">
            <a:solidFill>
              <a:srgbClr val="139445">
                <a:shade val="50000"/>
              </a:srgbClr>
            </a:solid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3C66"/>
                </a:solidFill>
                <a:effectLst/>
                <a:uLnTx/>
                <a:uFillTx/>
                <a:latin typeface="Calibri" panose="020F0502020204030204"/>
                <a:ea typeface="+mn-ea"/>
                <a:cs typeface="+mn-cs"/>
              </a:rPr>
              <a:t>Sense of Support</a:t>
            </a:r>
          </a:p>
        </p:txBody>
      </p:sp>
      <p:sp>
        <p:nvSpPr>
          <p:cNvPr id="39" name="Oval 38"/>
          <p:cNvSpPr/>
          <p:nvPr/>
        </p:nvSpPr>
        <p:spPr>
          <a:xfrm>
            <a:off x="2314429" y="3018650"/>
            <a:ext cx="1487564" cy="647699"/>
          </a:xfrm>
          <a:prstGeom prst="ellipse">
            <a:avLst/>
          </a:prstGeom>
          <a:solidFill>
            <a:srgbClr val="139445"/>
          </a:solidFill>
          <a:ln w="25400" cap="flat" cmpd="sng" algn="ctr">
            <a:solidFill>
              <a:srgbClr val="139445">
                <a:shade val="50000"/>
              </a:srgbClr>
            </a:solid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3C66"/>
                </a:solidFill>
                <a:effectLst/>
                <a:uLnTx/>
                <a:uFillTx/>
                <a:latin typeface="Calibri" panose="020F0502020204030204"/>
                <a:ea typeface="+mn-ea"/>
                <a:cs typeface="+mn-cs"/>
              </a:rPr>
              <a:t>Development &amp; Training</a:t>
            </a:r>
          </a:p>
        </p:txBody>
      </p:sp>
      <p:sp>
        <p:nvSpPr>
          <p:cNvPr id="40" name="Oval 39"/>
          <p:cNvSpPr/>
          <p:nvPr/>
        </p:nvSpPr>
        <p:spPr>
          <a:xfrm>
            <a:off x="4993180" y="2150922"/>
            <a:ext cx="1759935" cy="830580"/>
          </a:xfrm>
          <a:prstGeom prst="ellipse">
            <a:avLst/>
          </a:prstGeom>
          <a:gradFill rotWithShape="1">
            <a:gsLst>
              <a:gs pos="0">
                <a:srgbClr val="139445">
                  <a:shade val="51000"/>
                  <a:satMod val="130000"/>
                </a:srgbClr>
              </a:gs>
              <a:gs pos="80000">
                <a:srgbClr val="139445">
                  <a:shade val="93000"/>
                  <a:satMod val="130000"/>
                </a:srgbClr>
              </a:gs>
              <a:gs pos="100000">
                <a:srgbClr val="139445">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w="0"/>
                <a:solidFill>
                  <a:srgbClr val="FFFFFF"/>
                </a:solidFill>
                <a:effectLst>
                  <a:outerShdw blurRad="38100" dist="38100" dir="2700000" algn="tl">
                    <a:srgbClr val="000000">
                      <a:alpha val="43137"/>
                    </a:srgbClr>
                  </a:outerShdw>
                </a:effectLst>
                <a:uLnTx/>
                <a:uFillTx/>
                <a:latin typeface="Calibri" panose="020F0502020204030204"/>
                <a:ea typeface="+mn-ea"/>
                <a:cs typeface="+mn-cs"/>
              </a:rPr>
              <a:t>Student Success Importance</a:t>
            </a:r>
          </a:p>
        </p:txBody>
      </p:sp>
      <p:sp>
        <p:nvSpPr>
          <p:cNvPr id="41" name="Oval 40"/>
          <p:cNvSpPr/>
          <p:nvPr/>
        </p:nvSpPr>
        <p:spPr>
          <a:xfrm>
            <a:off x="2314429" y="5675173"/>
            <a:ext cx="1487564" cy="647699"/>
          </a:xfrm>
          <a:prstGeom prst="ellipse">
            <a:avLst/>
          </a:prstGeom>
          <a:solidFill>
            <a:srgbClr val="139445"/>
          </a:solidFill>
          <a:ln w="25400" cap="flat" cmpd="sng" algn="ctr">
            <a:solidFill>
              <a:srgbClr val="139445">
                <a:shade val="50000"/>
              </a:srgbClr>
            </a:solid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3C66"/>
                </a:solidFill>
                <a:effectLst/>
                <a:uLnTx/>
                <a:uFillTx/>
                <a:latin typeface="Calibri" panose="020F0502020204030204"/>
                <a:ea typeface="+mn-ea"/>
                <a:cs typeface="+mn-cs"/>
              </a:rPr>
              <a:t>Supportive of Equity &amp; Inclusion</a:t>
            </a:r>
          </a:p>
        </p:txBody>
      </p:sp>
      <p:sp>
        <p:nvSpPr>
          <p:cNvPr id="42" name="Oval 41"/>
          <p:cNvSpPr/>
          <p:nvPr/>
        </p:nvSpPr>
        <p:spPr>
          <a:xfrm>
            <a:off x="2314429" y="4899838"/>
            <a:ext cx="1487564" cy="647699"/>
          </a:xfrm>
          <a:prstGeom prst="ellipse">
            <a:avLst/>
          </a:prstGeom>
          <a:solidFill>
            <a:srgbClr val="139445"/>
          </a:solidFill>
          <a:ln w="25400" cap="flat" cmpd="sng" algn="ctr">
            <a:solidFill>
              <a:srgbClr val="139445">
                <a:shade val="50000"/>
              </a:srgbClr>
            </a:solid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3C66"/>
                </a:solidFill>
                <a:effectLst/>
                <a:uLnTx/>
                <a:uFillTx/>
                <a:latin typeface="Calibri" panose="020F0502020204030204"/>
                <a:ea typeface="+mn-ea"/>
                <a:cs typeface="+mn-cs"/>
              </a:rPr>
              <a:t>Communication &amp; Feedback</a:t>
            </a:r>
          </a:p>
        </p:txBody>
      </p:sp>
      <p:sp>
        <p:nvSpPr>
          <p:cNvPr id="43" name="Oval 42"/>
          <p:cNvSpPr/>
          <p:nvPr/>
        </p:nvSpPr>
        <p:spPr>
          <a:xfrm>
            <a:off x="4993180" y="4350244"/>
            <a:ext cx="1759935" cy="830580"/>
          </a:xfrm>
          <a:prstGeom prst="ellipse">
            <a:avLst/>
          </a:prstGeom>
          <a:gradFill rotWithShape="1">
            <a:gsLst>
              <a:gs pos="0">
                <a:srgbClr val="139445">
                  <a:shade val="51000"/>
                  <a:satMod val="130000"/>
                </a:srgbClr>
              </a:gs>
              <a:gs pos="80000">
                <a:srgbClr val="139445">
                  <a:shade val="93000"/>
                  <a:satMod val="130000"/>
                </a:srgbClr>
              </a:gs>
              <a:gs pos="100000">
                <a:srgbClr val="139445">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w="0"/>
                <a:solidFill>
                  <a:srgbClr val="FFFFFF"/>
                </a:solidFill>
                <a:effectLst>
                  <a:outerShdw blurRad="38100" dist="38100" dir="2700000" algn="tl">
                    <a:srgbClr val="000000">
                      <a:alpha val="43137"/>
                    </a:srgbClr>
                  </a:outerShdw>
                </a:effectLst>
                <a:uLnTx/>
                <a:uFillTx/>
                <a:latin typeface="Calibri" panose="020F0502020204030204"/>
                <a:ea typeface="+mn-ea"/>
                <a:cs typeface="+mn-cs"/>
              </a:rPr>
              <a:t>Equity &amp; Inclusion</a:t>
            </a:r>
          </a:p>
        </p:txBody>
      </p:sp>
      <p:sp>
        <p:nvSpPr>
          <p:cNvPr id="44" name="Oval 43"/>
          <p:cNvSpPr/>
          <p:nvPr/>
        </p:nvSpPr>
        <p:spPr>
          <a:xfrm>
            <a:off x="2314429" y="1918513"/>
            <a:ext cx="1487564" cy="647699"/>
          </a:xfrm>
          <a:prstGeom prst="ellipse">
            <a:avLst/>
          </a:prstGeom>
          <a:solidFill>
            <a:srgbClr val="139445"/>
          </a:solidFill>
          <a:ln w="25400" cap="flat" cmpd="sng" algn="ctr">
            <a:solidFill>
              <a:srgbClr val="139445">
                <a:shade val="50000"/>
              </a:srgbClr>
            </a:solid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3C66"/>
                </a:solidFill>
                <a:effectLst/>
                <a:uLnTx/>
                <a:uFillTx/>
                <a:latin typeface="Calibri" panose="020F0502020204030204"/>
                <a:ea typeface="+mn-ea"/>
                <a:cs typeface="+mn-cs"/>
              </a:rPr>
              <a:t>Communication</a:t>
            </a:r>
          </a:p>
        </p:txBody>
      </p:sp>
      <p:sp>
        <p:nvSpPr>
          <p:cNvPr id="45" name="Oval 44"/>
          <p:cNvSpPr/>
          <p:nvPr/>
        </p:nvSpPr>
        <p:spPr>
          <a:xfrm>
            <a:off x="2314429" y="1179373"/>
            <a:ext cx="1487564" cy="647699"/>
          </a:xfrm>
          <a:prstGeom prst="ellipse">
            <a:avLst/>
          </a:prstGeom>
          <a:solidFill>
            <a:srgbClr val="139445"/>
          </a:solidFill>
          <a:ln w="25400" cap="flat" cmpd="sng" algn="ctr">
            <a:solidFill>
              <a:srgbClr val="139445">
                <a:shade val="50000"/>
              </a:srgbClr>
            </a:solid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3C66"/>
                </a:solidFill>
                <a:effectLst/>
                <a:uLnTx/>
                <a:uFillTx/>
                <a:latin typeface="Calibri" panose="020F0502020204030204"/>
                <a:ea typeface="+mn-ea"/>
                <a:cs typeface="+mn-cs"/>
              </a:rPr>
              <a:t>Trust &amp; Respect</a:t>
            </a:r>
          </a:p>
        </p:txBody>
      </p:sp>
      <p:sp>
        <p:nvSpPr>
          <p:cNvPr id="46" name="Oval 45"/>
          <p:cNvSpPr/>
          <p:nvPr/>
        </p:nvSpPr>
        <p:spPr>
          <a:xfrm>
            <a:off x="7119160" y="4899838"/>
            <a:ext cx="1487564" cy="647699"/>
          </a:xfrm>
          <a:prstGeom prst="ellipse">
            <a:avLst/>
          </a:prstGeom>
          <a:solidFill>
            <a:srgbClr val="139445"/>
          </a:solidFill>
          <a:ln w="25400" cap="flat" cmpd="sng" algn="ctr">
            <a:solidFill>
              <a:srgbClr val="139445">
                <a:shade val="50000"/>
              </a:srgbClr>
            </a:solid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3C66"/>
                </a:solidFill>
                <a:effectLst/>
                <a:uLnTx/>
                <a:uFillTx/>
                <a:latin typeface="Calibri" panose="020F0502020204030204"/>
                <a:ea typeface="+mn-ea"/>
                <a:cs typeface="+mn-cs"/>
              </a:rPr>
              <a:t>Policy &amp; Strategy</a:t>
            </a:r>
          </a:p>
        </p:txBody>
      </p:sp>
      <p:sp>
        <p:nvSpPr>
          <p:cNvPr id="47" name="Oval 46"/>
          <p:cNvSpPr/>
          <p:nvPr/>
        </p:nvSpPr>
        <p:spPr>
          <a:xfrm>
            <a:off x="7119160" y="4117835"/>
            <a:ext cx="1487564" cy="647699"/>
          </a:xfrm>
          <a:prstGeom prst="ellipse">
            <a:avLst/>
          </a:prstGeom>
          <a:solidFill>
            <a:srgbClr val="139445"/>
          </a:solidFill>
          <a:ln w="25400" cap="flat" cmpd="sng" algn="ctr">
            <a:solidFill>
              <a:srgbClr val="139445">
                <a:shade val="50000"/>
              </a:srgbClr>
            </a:solid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3C66"/>
                </a:solidFill>
                <a:effectLst/>
                <a:uLnTx/>
                <a:uFillTx/>
                <a:latin typeface="Calibri" panose="020F0502020204030204"/>
                <a:ea typeface="+mn-ea"/>
                <a:cs typeface="+mn-cs"/>
              </a:rPr>
              <a:t>Peoples Experiences</a:t>
            </a:r>
          </a:p>
        </p:txBody>
      </p:sp>
      <p:sp>
        <p:nvSpPr>
          <p:cNvPr id="48" name="Oval 47"/>
          <p:cNvSpPr/>
          <p:nvPr/>
        </p:nvSpPr>
        <p:spPr>
          <a:xfrm>
            <a:off x="7051753" y="2574786"/>
            <a:ext cx="1487564" cy="647699"/>
          </a:xfrm>
          <a:prstGeom prst="ellipse">
            <a:avLst/>
          </a:prstGeom>
          <a:solidFill>
            <a:srgbClr val="139445"/>
          </a:solidFill>
          <a:ln w="25400" cap="flat" cmpd="sng" algn="ctr">
            <a:solidFill>
              <a:srgbClr val="139445">
                <a:shade val="50000"/>
              </a:srgbClr>
            </a:solid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3C66"/>
                </a:solidFill>
                <a:effectLst/>
                <a:uLnTx/>
                <a:uFillTx/>
                <a:latin typeface="Calibri" panose="020F0502020204030204"/>
                <a:ea typeface="+mn-ea"/>
                <a:cs typeface="+mn-cs"/>
              </a:rPr>
              <a:t>Resources</a:t>
            </a:r>
          </a:p>
        </p:txBody>
      </p:sp>
      <p:sp>
        <p:nvSpPr>
          <p:cNvPr id="49" name="Oval 48"/>
          <p:cNvSpPr/>
          <p:nvPr/>
        </p:nvSpPr>
        <p:spPr>
          <a:xfrm>
            <a:off x="7051753" y="1792783"/>
            <a:ext cx="1487564" cy="647699"/>
          </a:xfrm>
          <a:prstGeom prst="ellipse">
            <a:avLst/>
          </a:prstGeom>
          <a:solidFill>
            <a:srgbClr val="139445"/>
          </a:solidFill>
          <a:ln w="25400" cap="flat" cmpd="sng" algn="ctr">
            <a:solidFill>
              <a:srgbClr val="139445">
                <a:shade val="50000"/>
              </a:srgbClr>
            </a:solid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3C66"/>
                </a:solidFill>
                <a:effectLst/>
                <a:uLnTx/>
                <a:uFillTx/>
                <a:latin typeface="Calibri" panose="020F0502020204030204"/>
                <a:ea typeface="+mn-ea"/>
                <a:cs typeface="+mn-cs"/>
              </a:rPr>
              <a:t>Prioritization</a:t>
            </a:r>
          </a:p>
        </p:txBody>
      </p:sp>
    </p:spTree>
    <p:extLst>
      <p:ext uri="{BB962C8B-B14F-4D97-AF65-F5344CB8AC3E}">
        <p14:creationId xmlns:p14="http://schemas.microsoft.com/office/powerpoint/2010/main" val="36179669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a:solidFill>
                  <a:srgbClr val="002060"/>
                </a:solidFill>
              </a:rPr>
              <a:t>Minnesota State </a:t>
            </a:r>
            <a:r>
              <a:rPr lang="en-US" i="1" dirty="0">
                <a:solidFill>
                  <a:srgbClr val="002060"/>
                </a:solidFill>
              </a:rPr>
              <a:t>Guided Learning Pathways</a:t>
            </a:r>
            <a:r>
              <a:rPr lang="en-US" dirty="0">
                <a:solidFill>
                  <a:srgbClr val="002060"/>
                </a:solidFill>
              </a:rPr>
              <a:t> Framework</a:t>
            </a:r>
          </a:p>
        </p:txBody>
      </p:sp>
    </p:spTree>
    <p:extLst>
      <p:ext uri="{BB962C8B-B14F-4D97-AF65-F5344CB8AC3E}">
        <p14:creationId xmlns:p14="http://schemas.microsoft.com/office/powerpoint/2010/main" val="35645725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lnSpc>
                <a:spcPct val="120000"/>
              </a:lnSpc>
              <a:spcBef>
                <a:spcPts val="0"/>
              </a:spcBef>
              <a:buNone/>
            </a:pPr>
            <a:r>
              <a:rPr lang="en-US" sz="2400" b="1" dirty="0">
                <a:solidFill>
                  <a:srgbClr val="009F4D"/>
                </a:solidFill>
                <a:ea typeface="Calibri" panose="020F0502020204030204" pitchFamily="34" charset="0"/>
                <a:cs typeface="Times New Roman" panose="02020603050405020304" pitchFamily="18" charset="0"/>
              </a:rPr>
              <a:t>Three focal areas:</a:t>
            </a:r>
          </a:p>
          <a:p>
            <a:pPr marL="457200" indent="-457200">
              <a:lnSpc>
                <a:spcPct val="120000"/>
              </a:lnSpc>
              <a:spcBef>
                <a:spcPts val="0"/>
              </a:spcBef>
              <a:buFont typeface="Arial" panose="020B0604020202020204" pitchFamily="34" charset="0"/>
              <a:buChar char="•"/>
            </a:pPr>
            <a:r>
              <a:rPr lang="en-US" sz="2400" dirty="0">
                <a:ea typeface="Calibri" panose="020F0502020204030204" pitchFamily="34" charset="0"/>
                <a:cs typeface="Times New Roman" panose="02020603050405020304" pitchFamily="18" charset="0"/>
              </a:rPr>
              <a:t>Curricular/program design and delivery</a:t>
            </a:r>
          </a:p>
          <a:p>
            <a:pPr marL="457200" indent="-457200">
              <a:lnSpc>
                <a:spcPct val="120000"/>
              </a:lnSpc>
              <a:spcBef>
                <a:spcPts val="0"/>
              </a:spcBef>
              <a:buFont typeface="Arial" panose="020B0604020202020204" pitchFamily="34" charset="0"/>
              <a:buChar char="•"/>
            </a:pPr>
            <a:r>
              <a:rPr lang="en-US" sz="2400" dirty="0"/>
              <a:t>Comprehensive Orientation and First-Year Experience</a:t>
            </a:r>
          </a:p>
          <a:p>
            <a:pPr marL="457200" indent="-457200">
              <a:lnSpc>
                <a:spcPct val="120000"/>
              </a:lnSpc>
              <a:spcBef>
                <a:spcPts val="0"/>
              </a:spcBef>
              <a:buFont typeface="Arial" panose="020B0604020202020204" pitchFamily="34" charset="0"/>
              <a:buChar char="•"/>
            </a:pPr>
            <a:r>
              <a:rPr lang="en-US" sz="2400" dirty="0"/>
              <a:t>Holistic Advising and Comprehensive Student Support</a:t>
            </a:r>
            <a:endParaRPr lang="en-US" sz="2400" dirty="0">
              <a:ea typeface="Calibri" panose="020F0502020204030204" pitchFamily="34" charset="0"/>
              <a:cs typeface="Times New Roman" panose="02020603050405020304" pitchFamily="18" charset="0"/>
            </a:endParaRPr>
          </a:p>
          <a:p>
            <a:endParaRPr lang="en-US" sz="2000" dirty="0"/>
          </a:p>
        </p:txBody>
      </p:sp>
      <p:sp>
        <p:nvSpPr>
          <p:cNvPr id="3" name="Text Placeholder 2"/>
          <p:cNvSpPr>
            <a:spLocks noGrp="1"/>
          </p:cNvSpPr>
          <p:nvPr>
            <p:ph type="body" sz="quarter" idx="15"/>
          </p:nvPr>
        </p:nvSpPr>
        <p:spPr>
          <a:xfrm>
            <a:off x="457200" y="914400"/>
            <a:ext cx="8686800" cy="1066800"/>
          </a:xfrm>
        </p:spPr>
        <p:txBody>
          <a:bodyPr>
            <a:normAutofit/>
          </a:bodyPr>
          <a:lstStyle/>
          <a:p>
            <a:r>
              <a:rPr lang="en-US" sz="2800" dirty="0">
                <a:solidFill>
                  <a:srgbClr val="003C66"/>
                </a:solidFill>
                <a:ea typeface="+mj-ea"/>
                <a:cs typeface="+mj-cs"/>
              </a:rPr>
              <a:t>Minnesota State </a:t>
            </a:r>
            <a:r>
              <a:rPr lang="en-US" sz="2800" i="1" dirty="0">
                <a:solidFill>
                  <a:srgbClr val="003C66"/>
                </a:solidFill>
                <a:ea typeface="+mj-ea"/>
                <a:cs typeface="+mj-cs"/>
              </a:rPr>
              <a:t>Guided Learning Pathways </a:t>
            </a:r>
            <a:r>
              <a:rPr lang="en-US" sz="2800" dirty="0">
                <a:solidFill>
                  <a:srgbClr val="003C66"/>
                </a:solidFill>
                <a:ea typeface="+mj-ea"/>
                <a:cs typeface="+mj-cs"/>
              </a:rPr>
              <a:t>Framework</a:t>
            </a:r>
            <a:endParaRPr lang="en-US" sz="2400" dirty="0"/>
          </a:p>
        </p:txBody>
      </p:sp>
    </p:spTree>
    <p:extLst>
      <p:ext uri="{BB962C8B-B14F-4D97-AF65-F5344CB8AC3E}">
        <p14:creationId xmlns:p14="http://schemas.microsoft.com/office/powerpoint/2010/main" val="20513472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52329"/>
            <a:ext cx="8229600" cy="4496146"/>
          </a:xfrm>
        </p:spPr>
        <p:txBody>
          <a:bodyPr>
            <a:noAutofit/>
          </a:bodyPr>
          <a:lstStyle/>
          <a:p>
            <a:pPr marL="0" indent="0">
              <a:lnSpc>
                <a:spcPct val="120000"/>
              </a:lnSpc>
              <a:spcBef>
                <a:spcPts val="0"/>
              </a:spcBef>
              <a:buNone/>
            </a:pPr>
            <a:r>
              <a:rPr lang="en-US" sz="2000" b="1" u="sng" dirty="0">
                <a:solidFill>
                  <a:srgbClr val="009F4D"/>
                </a:solidFill>
                <a:ea typeface="Calibri" panose="020F0502020204030204" pitchFamily="34" charset="0"/>
                <a:cs typeface="Times New Roman" panose="02020603050405020304" pitchFamily="18" charset="0"/>
              </a:rPr>
              <a:t>Curricular/program design and delivery</a:t>
            </a:r>
          </a:p>
          <a:p>
            <a:pPr marL="457200" indent="-457200">
              <a:lnSpc>
                <a:spcPct val="120000"/>
              </a:lnSpc>
              <a:spcBef>
                <a:spcPts val="600"/>
              </a:spcBef>
              <a:buFont typeface="Arial" panose="020B0604020202020204" pitchFamily="34" charset="0"/>
              <a:buChar char="•"/>
            </a:pPr>
            <a:r>
              <a:rPr lang="en-US" sz="1400" dirty="0"/>
              <a:t>Curricula reflects diverse perspectives across the field</a:t>
            </a:r>
          </a:p>
          <a:p>
            <a:pPr marL="457200" indent="-457200">
              <a:lnSpc>
                <a:spcPct val="120000"/>
              </a:lnSpc>
              <a:spcBef>
                <a:spcPts val="600"/>
              </a:spcBef>
              <a:buFont typeface="Arial" panose="020B0604020202020204" pitchFamily="34" charset="0"/>
              <a:buChar char="•"/>
            </a:pPr>
            <a:r>
              <a:rPr lang="en-US" sz="1400" dirty="0"/>
              <a:t>Curricula and instruction are culturally relevant and responsive</a:t>
            </a:r>
          </a:p>
          <a:p>
            <a:pPr marL="457200" indent="-457200">
              <a:lnSpc>
                <a:spcPct val="120000"/>
              </a:lnSpc>
              <a:spcBef>
                <a:spcPts val="600"/>
              </a:spcBef>
              <a:buFont typeface="Arial" panose="020B0604020202020204" pitchFamily="34" charset="0"/>
              <a:buChar char="•"/>
            </a:pPr>
            <a:r>
              <a:rPr lang="en-US" sz="1400" dirty="0"/>
              <a:t>Program pathway is coherent and aligned with statewide transfer pathways </a:t>
            </a:r>
          </a:p>
          <a:p>
            <a:pPr marL="457200" indent="-457200">
              <a:lnSpc>
                <a:spcPct val="120000"/>
              </a:lnSpc>
              <a:spcBef>
                <a:spcPts val="600"/>
              </a:spcBef>
              <a:buFont typeface="Arial" panose="020B0604020202020204" pitchFamily="34" charset="0"/>
              <a:buChar char="•"/>
            </a:pPr>
            <a:r>
              <a:rPr lang="en-US" sz="1400" dirty="0"/>
              <a:t>Required core curriculum and general education courses are clearly articulated</a:t>
            </a:r>
          </a:p>
          <a:p>
            <a:pPr marL="457200" indent="-457200">
              <a:lnSpc>
                <a:spcPct val="120000"/>
              </a:lnSpc>
              <a:spcBef>
                <a:spcPts val="600"/>
              </a:spcBef>
              <a:buFont typeface="Arial" panose="020B0604020202020204" pitchFamily="34" charset="0"/>
              <a:buChar char="•"/>
            </a:pPr>
            <a:r>
              <a:rPr lang="en-US" sz="1400" dirty="0"/>
              <a:t>Recommended elective courses are clearly articulated</a:t>
            </a:r>
          </a:p>
          <a:p>
            <a:pPr marL="457200" indent="-457200">
              <a:lnSpc>
                <a:spcPct val="120000"/>
              </a:lnSpc>
              <a:spcBef>
                <a:spcPts val="600"/>
              </a:spcBef>
              <a:buFont typeface="Arial" panose="020B0604020202020204" pitchFamily="34" charset="0"/>
              <a:buChar char="•"/>
            </a:pPr>
            <a:r>
              <a:rPr lang="en-US" sz="1400" dirty="0"/>
              <a:t>Programs are mapped to careers or further education </a:t>
            </a:r>
          </a:p>
          <a:p>
            <a:pPr marL="457200" indent="-457200">
              <a:lnSpc>
                <a:spcPct val="120000"/>
              </a:lnSpc>
              <a:spcBef>
                <a:spcPts val="600"/>
              </a:spcBef>
              <a:buFont typeface="Arial" panose="020B0604020202020204" pitchFamily="34" charset="0"/>
              <a:buChar char="•"/>
            </a:pPr>
            <a:r>
              <a:rPr lang="en-US" sz="1400" dirty="0"/>
              <a:t>Discipline-appropriate curricular strategies for active, collaborative, applied, and experiential learning experiences are designed throughout the pathway</a:t>
            </a:r>
          </a:p>
          <a:p>
            <a:pPr marL="457200" lvl="0" indent="-457200">
              <a:spcBef>
                <a:spcPts val="600"/>
              </a:spcBef>
              <a:buFont typeface="Arial" panose="020B0604020202020204" pitchFamily="34" charset="0"/>
              <a:buChar char="•"/>
            </a:pPr>
            <a:r>
              <a:rPr lang="en-US" sz="1400" dirty="0"/>
              <a:t>Discipline-appropriate co-curricular learning opportunities are designed throughout the pathway</a:t>
            </a:r>
          </a:p>
          <a:p>
            <a:pPr marL="457200" lvl="0" indent="-457200">
              <a:spcBef>
                <a:spcPts val="600"/>
              </a:spcBef>
              <a:buFont typeface="Arial" panose="020B0604020202020204" pitchFamily="34" charset="0"/>
              <a:buChar char="•"/>
            </a:pPr>
            <a:r>
              <a:rPr lang="en-US" sz="1400" dirty="0"/>
              <a:t>Assessment processes are clearly articulated, executed, and used to improve instruction and student learning</a:t>
            </a:r>
          </a:p>
          <a:p>
            <a:pPr marL="457200" lvl="0" indent="-457200">
              <a:spcBef>
                <a:spcPts val="600"/>
              </a:spcBef>
              <a:buFont typeface="Arial" panose="020B0604020202020204" pitchFamily="34" charset="0"/>
              <a:buChar char="•"/>
            </a:pPr>
            <a:r>
              <a:rPr lang="en-US" sz="1400" dirty="0"/>
              <a:t>Default course sequences are clearly articulated, and courses are consistently scheduled and offered in alignment with those sequences and student needs</a:t>
            </a:r>
          </a:p>
          <a:p>
            <a:pPr marL="457200" lvl="0" indent="-457200">
              <a:spcBef>
                <a:spcPts val="600"/>
              </a:spcBef>
              <a:buFont typeface="Arial" panose="020B0604020202020204" pitchFamily="34" charset="0"/>
              <a:buChar char="•"/>
            </a:pPr>
            <a:r>
              <a:rPr lang="en-US" sz="1400" dirty="0"/>
              <a:t>Curricular design and course scheduling encourage academic momentum and appropriate credit intensity</a:t>
            </a:r>
          </a:p>
          <a:p>
            <a:pPr marL="457200" lvl="0" indent="-457200">
              <a:spcBef>
                <a:spcPts val="600"/>
              </a:spcBef>
              <a:buFont typeface="Arial" panose="020B0604020202020204" pitchFamily="34" charset="0"/>
              <a:buChar char="•"/>
            </a:pPr>
            <a:r>
              <a:rPr lang="en-US" sz="1400" dirty="0"/>
              <a:t>Milestone courses are clearly articulated and used to track student progression through the program</a:t>
            </a:r>
          </a:p>
          <a:p>
            <a:endParaRPr lang="en-US" sz="1200" dirty="0"/>
          </a:p>
        </p:txBody>
      </p:sp>
      <p:sp>
        <p:nvSpPr>
          <p:cNvPr id="3" name="Text Placeholder 2"/>
          <p:cNvSpPr>
            <a:spLocks noGrp="1"/>
          </p:cNvSpPr>
          <p:nvPr>
            <p:ph type="body" sz="quarter" idx="15"/>
          </p:nvPr>
        </p:nvSpPr>
        <p:spPr>
          <a:xfrm>
            <a:off x="457200" y="695742"/>
            <a:ext cx="8686800" cy="1066800"/>
          </a:xfrm>
        </p:spPr>
        <p:txBody>
          <a:bodyPr>
            <a:normAutofit/>
          </a:bodyPr>
          <a:lstStyle/>
          <a:p>
            <a:r>
              <a:rPr lang="en-US" sz="2800" dirty="0">
                <a:solidFill>
                  <a:srgbClr val="003C66"/>
                </a:solidFill>
                <a:ea typeface="+mj-ea"/>
                <a:cs typeface="+mj-cs"/>
              </a:rPr>
              <a:t>Minnesota State </a:t>
            </a:r>
            <a:r>
              <a:rPr lang="en-US" sz="2800" i="1" dirty="0">
                <a:solidFill>
                  <a:srgbClr val="003C66"/>
                </a:solidFill>
                <a:ea typeface="+mj-ea"/>
                <a:cs typeface="+mj-cs"/>
              </a:rPr>
              <a:t>Guided Learning Pathways </a:t>
            </a:r>
            <a:r>
              <a:rPr lang="en-US" sz="2800" dirty="0">
                <a:solidFill>
                  <a:srgbClr val="003C66"/>
                </a:solidFill>
                <a:ea typeface="+mj-ea"/>
                <a:cs typeface="+mj-cs"/>
              </a:rPr>
              <a:t>Framework</a:t>
            </a:r>
            <a:endParaRPr lang="en-US" sz="2400" dirty="0"/>
          </a:p>
        </p:txBody>
      </p:sp>
    </p:spTree>
    <p:extLst>
      <p:ext uri="{BB962C8B-B14F-4D97-AF65-F5344CB8AC3E}">
        <p14:creationId xmlns:p14="http://schemas.microsoft.com/office/powerpoint/2010/main" val="34323812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pPr marL="0" indent="0">
              <a:lnSpc>
                <a:spcPct val="120000"/>
              </a:lnSpc>
              <a:spcBef>
                <a:spcPts val="0"/>
              </a:spcBef>
              <a:buNone/>
            </a:pPr>
            <a:r>
              <a:rPr lang="en-US" sz="2200" b="1" u="sng" dirty="0">
                <a:solidFill>
                  <a:srgbClr val="009F4D"/>
                </a:solidFill>
              </a:rPr>
              <a:t>Comprehensive Orientation and First-Year Experience</a:t>
            </a:r>
            <a:endParaRPr lang="en-US" sz="2200" b="1" u="sng" dirty="0">
              <a:solidFill>
                <a:srgbClr val="009F4D"/>
              </a:solidFill>
              <a:ea typeface="Calibri" panose="020F0502020204030204" pitchFamily="34" charset="0"/>
              <a:cs typeface="Times New Roman" panose="02020603050405020304" pitchFamily="18" charset="0"/>
            </a:endParaRPr>
          </a:p>
          <a:p>
            <a:pPr marL="457200" lvl="0" indent="-457200">
              <a:buFont typeface="Arial" panose="020B0604020202020204" pitchFamily="34" charset="0"/>
              <a:buChar char="•"/>
            </a:pPr>
            <a:r>
              <a:rPr lang="en-US" sz="2200" dirty="0"/>
              <a:t>Transactional information is provided online in a guided format and offered to students for completion prior to arrival on campus</a:t>
            </a:r>
          </a:p>
          <a:p>
            <a:pPr marL="457200" lvl="0" indent="-457200">
              <a:buFont typeface="Arial" panose="020B0604020202020204" pitchFamily="34" charset="0"/>
              <a:buChar char="•"/>
            </a:pPr>
            <a:r>
              <a:rPr lang="en-US" sz="2200" dirty="0"/>
              <a:t>Comprehensive on-campus and/or online orientation is provided, including interactive sessions on how to navigate systems and processes, including financial aid, emergency financial resources, academic support, student engagement opportunities, and basic needs resources available to students</a:t>
            </a:r>
          </a:p>
          <a:p>
            <a:pPr marL="457200" lvl="1" indent="0">
              <a:buNone/>
            </a:pPr>
            <a:endParaRPr lang="en-US" sz="500" dirty="0"/>
          </a:p>
          <a:p>
            <a:pPr marL="457200" lvl="1" indent="0">
              <a:buNone/>
            </a:pPr>
            <a:r>
              <a:rPr lang="en-US" sz="2200" dirty="0"/>
              <a:t>Additional enhancements may also include:</a:t>
            </a:r>
          </a:p>
          <a:p>
            <a:pPr lvl="2"/>
            <a:r>
              <a:rPr lang="en-US" sz="1500" dirty="0"/>
              <a:t>Social belonging intervention</a:t>
            </a:r>
            <a:endParaRPr lang="en-US" sz="3000" dirty="0"/>
          </a:p>
          <a:p>
            <a:pPr lvl="2"/>
            <a:r>
              <a:rPr lang="en-US" sz="1500" dirty="0"/>
              <a:t>Bystander intervention programming</a:t>
            </a:r>
            <a:endParaRPr lang="en-US" sz="3000" dirty="0"/>
          </a:p>
          <a:p>
            <a:pPr marL="457200" indent="-457200">
              <a:buFont typeface="Arial" panose="020B0604020202020204" pitchFamily="34" charset="0"/>
              <a:buChar char="•"/>
            </a:pPr>
            <a:r>
              <a:rPr lang="en-US" sz="2200" dirty="0"/>
              <a:t>Career assessment and exploration is provided, and aligned with program pathways</a:t>
            </a:r>
            <a:endParaRPr lang="en-US" sz="2200" dirty="0">
              <a:ea typeface="Calibri" panose="020F0502020204030204" pitchFamily="34" charset="0"/>
              <a:cs typeface="Times New Roman" panose="02020603050405020304" pitchFamily="18" charset="0"/>
            </a:endParaRPr>
          </a:p>
          <a:p>
            <a:endParaRPr lang="en-US" sz="2000" dirty="0"/>
          </a:p>
        </p:txBody>
      </p:sp>
      <p:sp>
        <p:nvSpPr>
          <p:cNvPr id="3" name="Text Placeholder 2"/>
          <p:cNvSpPr>
            <a:spLocks noGrp="1"/>
          </p:cNvSpPr>
          <p:nvPr>
            <p:ph type="body" sz="quarter" idx="15"/>
          </p:nvPr>
        </p:nvSpPr>
        <p:spPr>
          <a:xfrm>
            <a:off x="457200" y="914400"/>
            <a:ext cx="8686800" cy="1066800"/>
          </a:xfrm>
        </p:spPr>
        <p:txBody>
          <a:bodyPr>
            <a:normAutofit/>
          </a:bodyPr>
          <a:lstStyle/>
          <a:p>
            <a:r>
              <a:rPr lang="en-US" sz="2800" dirty="0">
                <a:solidFill>
                  <a:srgbClr val="003C66"/>
                </a:solidFill>
                <a:ea typeface="+mj-ea"/>
                <a:cs typeface="+mj-cs"/>
              </a:rPr>
              <a:t>Minnesota State </a:t>
            </a:r>
            <a:r>
              <a:rPr lang="en-US" sz="2800" i="1" dirty="0">
                <a:solidFill>
                  <a:srgbClr val="003C66"/>
                </a:solidFill>
                <a:ea typeface="+mj-ea"/>
                <a:cs typeface="+mj-cs"/>
              </a:rPr>
              <a:t>Guided Learning Pathways </a:t>
            </a:r>
            <a:r>
              <a:rPr lang="en-US" sz="2800" dirty="0">
                <a:solidFill>
                  <a:srgbClr val="003C66"/>
                </a:solidFill>
                <a:ea typeface="+mj-ea"/>
                <a:cs typeface="+mj-cs"/>
              </a:rPr>
              <a:t>Framework</a:t>
            </a:r>
            <a:endParaRPr lang="en-US" sz="2400" dirty="0"/>
          </a:p>
        </p:txBody>
      </p:sp>
    </p:spTree>
    <p:extLst>
      <p:ext uri="{BB962C8B-B14F-4D97-AF65-F5344CB8AC3E}">
        <p14:creationId xmlns:p14="http://schemas.microsoft.com/office/powerpoint/2010/main" val="35165871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85000" lnSpcReduction="20000"/>
          </a:bodyPr>
          <a:lstStyle/>
          <a:p>
            <a:pPr marL="0" indent="0">
              <a:lnSpc>
                <a:spcPct val="120000"/>
              </a:lnSpc>
              <a:spcBef>
                <a:spcPts val="0"/>
              </a:spcBef>
              <a:buNone/>
            </a:pPr>
            <a:r>
              <a:rPr lang="en-US" sz="2600" b="1" u="sng" dirty="0">
                <a:solidFill>
                  <a:srgbClr val="009F4D"/>
                </a:solidFill>
              </a:rPr>
              <a:t>Holistic Advising and Comprehensive Student Support</a:t>
            </a:r>
          </a:p>
          <a:p>
            <a:pPr>
              <a:lnSpc>
                <a:spcPct val="120000"/>
              </a:lnSpc>
              <a:spcBef>
                <a:spcPts val="0"/>
              </a:spcBef>
            </a:pPr>
            <a:endParaRPr lang="en-US" sz="900" b="1" u="sng" dirty="0">
              <a:solidFill>
                <a:srgbClr val="009F4D"/>
              </a:solidFill>
            </a:endParaRPr>
          </a:p>
          <a:p>
            <a:pPr marL="457200" lvl="0" indent="-457200">
              <a:buFont typeface="Arial" panose="020B0604020202020204" pitchFamily="34" charset="0"/>
              <a:buChar char="•"/>
            </a:pPr>
            <a:r>
              <a:rPr lang="en-US" sz="2400" dirty="0"/>
              <a:t>Advising and student support services are culturally relevant and responsive</a:t>
            </a:r>
          </a:p>
          <a:p>
            <a:pPr marL="457200" lvl="0" indent="-457200">
              <a:buFont typeface="Arial" panose="020B0604020202020204" pitchFamily="34" charset="0"/>
              <a:buChar char="•"/>
            </a:pPr>
            <a:r>
              <a:rPr lang="en-US" sz="2400" dirty="0"/>
              <a:t>Holistic advising is integrated into first-year student learning communities, FYE courses, and/or student success courses</a:t>
            </a:r>
          </a:p>
          <a:p>
            <a:pPr marL="457200" lvl="0" indent="-457200">
              <a:buFont typeface="Arial" panose="020B0604020202020204" pitchFamily="34" charset="0"/>
              <a:buChar char="•"/>
            </a:pPr>
            <a:r>
              <a:rPr lang="en-US" sz="2400" dirty="0"/>
              <a:t>Advising is provided by designated faculty/staff with sustained proactive outreach and involvement</a:t>
            </a:r>
          </a:p>
          <a:p>
            <a:pPr lvl="2">
              <a:buFont typeface="Courier New" panose="02070309020205020404" pitchFamily="49" charset="0"/>
              <a:buChar char="o"/>
            </a:pPr>
            <a:r>
              <a:rPr lang="en-US" sz="1600" dirty="0"/>
              <a:t>Recognition of milestone achievements</a:t>
            </a:r>
            <a:endParaRPr lang="en-US" sz="3300" dirty="0"/>
          </a:p>
          <a:p>
            <a:pPr lvl="2">
              <a:buFont typeface="Courier New" panose="02070309020205020404" pitchFamily="49" charset="0"/>
              <a:buChar char="o"/>
            </a:pPr>
            <a:r>
              <a:rPr lang="en-US" sz="1600" dirty="0"/>
              <a:t>Early alert process to facilitate interventions for students who show signs of academic or social trouble</a:t>
            </a:r>
            <a:endParaRPr lang="en-US" sz="3300" dirty="0"/>
          </a:p>
          <a:p>
            <a:pPr lvl="2">
              <a:buFont typeface="Courier New" panose="02070309020205020404" pitchFamily="49" charset="0"/>
              <a:buChar char="o"/>
            </a:pPr>
            <a:r>
              <a:rPr lang="en-US" sz="1600" dirty="0"/>
              <a:t>Required advising when students veer off a selected pathway</a:t>
            </a:r>
            <a:endParaRPr lang="en-US" sz="3300" dirty="0"/>
          </a:p>
          <a:p>
            <a:pPr marL="457200" lvl="0" indent="-457200">
              <a:buFont typeface="Arial" panose="020B0604020202020204" pitchFamily="34" charset="0"/>
              <a:buChar char="•"/>
            </a:pPr>
            <a:r>
              <a:rPr lang="en-US" sz="2400" dirty="0"/>
              <a:t>Comprehensive student support is available to all students, including assistance with basic needs in areas including: mental health; food; housing; transportation; child care; and emergency financial assistance</a:t>
            </a:r>
            <a:endParaRPr lang="en-US" sz="2400" b="1" u="sng" dirty="0">
              <a:solidFill>
                <a:srgbClr val="009F4D"/>
              </a:solidFill>
              <a:ea typeface="Calibri" panose="020F0502020204030204" pitchFamily="34" charset="0"/>
              <a:cs typeface="Times New Roman" panose="02020603050405020304" pitchFamily="18" charset="0"/>
            </a:endParaRPr>
          </a:p>
          <a:p>
            <a:endParaRPr lang="en-US" sz="2000" dirty="0"/>
          </a:p>
        </p:txBody>
      </p:sp>
      <p:sp>
        <p:nvSpPr>
          <p:cNvPr id="3" name="Text Placeholder 2"/>
          <p:cNvSpPr>
            <a:spLocks noGrp="1"/>
          </p:cNvSpPr>
          <p:nvPr>
            <p:ph type="body" sz="quarter" idx="15"/>
          </p:nvPr>
        </p:nvSpPr>
        <p:spPr>
          <a:xfrm>
            <a:off x="457200" y="914400"/>
            <a:ext cx="8686800" cy="1066800"/>
          </a:xfrm>
        </p:spPr>
        <p:txBody>
          <a:bodyPr>
            <a:normAutofit/>
          </a:bodyPr>
          <a:lstStyle/>
          <a:p>
            <a:r>
              <a:rPr lang="en-US" sz="2800" dirty="0">
                <a:solidFill>
                  <a:srgbClr val="003C66"/>
                </a:solidFill>
                <a:ea typeface="+mj-ea"/>
                <a:cs typeface="+mj-cs"/>
              </a:rPr>
              <a:t>Minnesota State </a:t>
            </a:r>
            <a:r>
              <a:rPr lang="en-US" sz="2800" i="1" dirty="0">
                <a:solidFill>
                  <a:srgbClr val="003C66"/>
                </a:solidFill>
                <a:ea typeface="+mj-ea"/>
                <a:cs typeface="+mj-cs"/>
              </a:rPr>
              <a:t>Guided Learning Pathways </a:t>
            </a:r>
            <a:r>
              <a:rPr lang="en-US" sz="2800" dirty="0">
                <a:solidFill>
                  <a:srgbClr val="003C66"/>
                </a:solidFill>
                <a:ea typeface="+mj-ea"/>
                <a:cs typeface="+mj-cs"/>
              </a:rPr>
              <a:t>Framework</a:t>
            </a:r>
            <a:endParaRPr lang="en-US" sz="2400" dirty="0"/>
          </a:p>
        </p:txBody>
      </p:sp>
    </p:spTree>
    <p:extLst>
      <p:ext uri="{BB962C8B-B14F-4D97-AF65-F5344CB8AC3E}">
        <p14:creationId xmlns:p14="http://schemas.microsoft.com/office/powerpoint/2010/main" val="28378490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lnSpc>
                <a:spcPct val="120000"/>
              </a:lnSpc>
              <a:spcBef>
                <a:spcPts val="0"/>
              </a:spcBef>
              <a:buNone/>
            </a:pPr>
            <a:r>
              <a:rPr lang="en-US" sz="2600" b="1" dirty="0">
                <a:solidFill>
                  <a:srgbClr val="009F4D"/>
                </a:solidFill>
                <a:ea typeface="Calibri" panose="020F0502020204030204" pitchFamily="34" charset="0"/>
                <a:cs typeface="Times New Roman" panose="02020603050405020304" pitchFamily="18" charset="0"/>
              </a:rPr>
              <a:t>Approach</a:t>
            </a:r>
          </a:p>
          <a:p>
            <a:pPr marL="457200" indent="-457200">
              <a:lnSpc>
                <a:spcPct val="120000"/>
              </a:lnSpc>
              <a:spcBef>
                <a:spcPts val="0"/>
              </a:spcBef>
              <a:buFont typeface="Arial" panose="020B0604020202020204" pitchFamily="34" charset="0"/>
              <a:buChar char="•"/>
            </a:pPr>
            <a:r>
              <a:rPr lang="en-US" sz="2600" dirty="0">
                <a:ea typeface="Calibri" panose="020F0502020204030204" pitchFamily="34" charset="0"/>
                <a:cs typeface="Times New Roman" panose="02020603050405020304" pitchFamily="18" charset="0"/>
              </a:rPr>
              <a:t>Defined core characteristics of effective practice</a:t>
            </a:r>
          </a:p>
          <a:p>
            <a:pPr marL="457200" indent="-457200">
              <a:lnSpc>
                <a:spcPct val="120000"/>
              </a:lnSpc>
              <a:spcBef>
                <a:spcPts val="0"/>
              </a:spcBef>
              <a:buFont typeface="Arial" panose="020B0604020202020204" pitchFamily="34" charset="0"/>
              <a:buChar char="•"/>
            </a:pPr>
            <a:r>
              <a:rPr lang="en-US" sz="2600" dirty="0">
                <a:ea typeface="Calibri" panose="020F0502020204030204" pitchFamily="34" charset="0"/>
                <a:cs typeface="Times New Roman" panose="02020603050405020304" pitchFamily="18" charset="0"/>
              </a:rPr>
              <a:t>Campus review and assessment of alignment between current practices with the core characteristics</a:t>
            </a:r>
          </a:p>
          <a:p>
            <a:pPr marL="457200" indent="-457200">
              <a:lnSpc>
                <a:spcPct val="120000"/>
              </a:lnSpc>
              <a:spcBef>
                <a:spcPts val="0"/>
              </a:spcBef>
              <a:buFont typeface="Arial" panose="020B0604020202020204" pitchFamily="34" charset="0"/>
              <a:buChar char="•"/>
            </a:pPr>
            <a:r>
              <a:rPr lang="en-US" sz="2600" dirty="0">
                <a:ea typeface="Calibri" panose="020F0502020204030204" pitchFamily="34" charset="0"/>
                <a:cs typeface="Times New Roman" panose="02020603050405020304" pitchFamily="18" charset="0"/>
              </a:rPr>
              <a:t>Campus prioritization of practice changes needed to bring the model framework to scale </a:t>
            </a:r>
          </a:p>
          <a:p>
            <a:endParaRPr lang="en-US" sz="2000" dirty="0"/>
          </a:p>
        </p:txBody>
      </p:sp>
      <p:sp>
        <p:nvSpPr>
          <p:cNvPr id="3" name="Text Placeholder 2"/>
          <p:cNvSpPr>
            <a:spLocks noGrp="1"/>
          </p:cNvSpPr>
          <p:nvPr>
            <p:ph type="body" sz="quarter" idx="15"/>
          </p:nvPr>
        </p:nvSpPr>
        <p:spPr>
          <a:xfrm>
            <a:off x="457200" y="914400"/>
            <a:ext cx="8686800" cy="1066800"/>
          </a:xfrm>
        </p:spPr>
        <p:txBody>
          <a:bodyPr>
            <a:normAutofit/>
          </a:bodyPr>
          <a:lstStyle/>
          <a:p>
            <a:r>
              <a:rPr lang="en-US" sz="2800" dirty="0">
                <a:solidFill>
                  <a:srgbClr val="003C66"/>
                </a:solidFill>
                <a:ea typeface="+mj-ea"/>
                <a:cs typeface="+mj-cs"/>
              </a:rPr>
              <a:t>Minnesota State </a:t>
            </a:r>
            <a:r>
              <a:rPr lang="en-US" sz="2800" i="1" dirty="0">
                <a:solidFill>
                  <a:srgbClr val="003C66"/>
                </a:solidFill>
                <a:ea typeface="+mj-ea"/>
                <a:cs typeface="+mj-cs"/>
              </a:rPr>
              <a:t>Guided Learning Pathways </a:t>
            </a:r>
            <a:r>
              <a:rPr lang="en-US" sz="2800" dirty="0">
                <a:solidFill>
                  <a:srgbClr val="003C66"/>
                </a:solidFill>
                <a:ea typeface="+mj-ea"/>
                <a:cs typeface="+mj-cs"/>
              </a:rPr>
              <a:t>Framework</a:t>
            </a:r>
            <a:endParaRPr lang="en-US" sz="2400" dirty="0"/>
          </a:p>
        </p:txBody>
      </p:sp>
    </p:spTree>
    <p:extLst>
      <p:ext uri="{BB962C8B-B14F-4D97-AF65-F5344CB8AC3E}">
        <p14:creationId xmlns:p14="http://schemas.microsoft.com/office/powerpoint/2010/main" val="25705429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1152" b="5562"/>
          <a:stretch/>
        </p:blipFill>
        <p:spPr>
          <a:xfrm>
            <a:off x="315042" y="1725538"/>
            <a:ext cx="2619887" cy="3054810"/>
          </a:xfrm>
          <a:prstGeom prst="rect">
            <a:avLst/>
          </a:prstGeom>
        </p:spPr>
      </p:pic>
      <p:sp>
        <p:nvSpPr>
          <p:cNvPr id="8" name="Title 5"/>
          <p:cNvSpPr>
            <a:spLocks noGrp="1"/>
          </p:cNvSpPr>
          <p:nvPr>
            <p:ph type="title"/>
          </p:nvPr>
        </p:nvSpPr>
        <p:spPr>
          <a:xfrm>
            <a:off x="197054" y="649964"/>
            <a:ext cx="8229600" cy="587866"/>
          </a:xfrm>
        </p:spPr>
        <p:txBody>
          <a:bodyPr>
            <a:normAutofit/>
          </a:bodyPr>
          <a:lstStyle/>
          <a:p>
            <a:r>
              <a:rPr lang="en-US" dirty="0"/>
              <a:t>Minnesota State Colleges and Universities</a:t>
            </a:r>
          </a:p>
        </p:txBody>
      </p:sp>
      <p:sp>
        <p:nvSpPr>
          <p:cNvPr id="9" name="Rectangle 8"/>
          <p:cNvSpPr/>
          <p:nvPr/>
        </p:nvSpPr>
        <p:spPr>
          <a:xfrm>
            <a:off x="3229897" y="1725538"/>
            <a:ext cx="5456903" cy="4401205"/>
          </a:xfrm>
          <a:prstGeom prst="rect">
            <a:avLst/>
          </a:prstGeom>
        </p:spPr>
        <p:txBody>
          <a:bodyPr wrap="square">
            <a:spAutoFit/>
          </a:bodyPr>
          <a:lstStyle/>
          <a:p>
            <a:r>
              <a:rPr lang="en-US" sz="1400" b="1" dirty="0">
                <a:solidFill>
                  <a:srgbClr val="000000"/>
                </a:solidFill>
              </a:rPr>
              <a:t>Clyde Wilson Pickett </a:t>
            </a:r>
            <a:r>
              <a:rPr lang="en-US" sz="1400" dirty="0">
                <a:solidFill>
                  <a:srgbClr val="000000"/>
                </a:solidFill>
              </a:rPr>
              <a:t>currently serves as the system diversity officer for Minnesota State. Dr. Pickett was appointed to this position after a national search in October 2017. Prior to the appointment, he served as special assistant to the president for diversity and inclusion at the Community College of Allegheny County (CCAC) in Pittsburgh, PA. Dr. Pickett is recognized as a national leader in diversity in higher education and currently serves as second vice president of the board of directors for the National Association of Diversity Officers in Higher Education (NADOHE), the nation’s leading association of diversity professionals in the United States. He also serves as the chair of professional development for NADOHE and as a co-convener for the annual NADOHE Standards of Professional Practice Institute. </a:t>
            </a:r>
          </a:p>
          <a:p>
            <a:endParaRPr lang="en-US" sz="1400" dirty="0">
              <a:solidFill>
                <a:srgbClr val="000000"/>
              </a:solidFill>
            </a:endParaRPr>
          </a:p>
          <a:p>
            <a:r>
              <a:rPr lang="en-US" sz="1400" dirty="0"/>
              <a:t>Dr. Pickett is the founder of two educational consulting firms that specialize in diversity training, strategic planning, program development, and management services. As a scholar, his work focuses on both institutional support for students of color in higher education and strategic development for equity initiatives in the academy. He is co-author of the book “Inclusive Directions: The Role of the Chief Diversity Officer in Community College Leadership.”</a:t>
            </a:r>
          </a:p>
        </p:txBody>
      </p:sp>
    </p:spTree>
    <p:extLst>
      <p:ext uri="{BB962C8B-B14F-4D97-AF65-F5344CB8AC3E}">
        <p14:creationId xmlns:p14="http://schemas.microsoft.com/office/powerpoint/2010/main" val="12237768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a:solidFill>
                  <a:srgbClr val="002060"/>
                </a:solidFill>
              </a:rPr>
              <a:t>Minnesota State</a:t>
            </a:r>
            <a:br>
              <a:rPr lang="en-US" dirty="0">
                <a:solidFill>
                  <a:srgbClr val="002060"/>
                </a:solidFill>
              </a:rPr>
            </a:br>
            <a:r>
              <a:rPr lang="en-US" dirty="0">
                <a:solidFill>
                  <a:srgbClr val="002060"/>
                </a:solidFill>
              </a:rPr>
              <a:t>EQUITY by Design</a:t>
            </a:r>
          </a:p>
        </p:txBody>
      </p:sp>
    </p:spTree>
    <p:extLst>
      <p:ext uri="{BB962C8B-B14F-4D97-AF65-F5344CB8AC3E}">
        <p14:creationId xmlns:p14="http://schemas.microsoft.com/office/powerpoint/2010/main" val="7703678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8650" y="641553"/>
            <a:ext cx="7886700" cy="584234"/>
          </a:xfrm>
        </p:spPr>
        <p:txBody>
          <a:bodyPr/>
          <a:lstStyle/>
          <a:p>
            <a:r>
              <a:rPr lang="en-US" dirty="0">
                <a:solidFill>
                  <a:srgbClr val="002060"/>
                </a:solidFill>
              </a:rPr>
              <a:t>EQUITY BY DESIGN CONCEPTUAL OVERVIEW</a:t>
            </a:r>
          </a:p>
        </p:txBody>
      </p:sp>
      <p:sp>
        <p:nvSpPr>
          <p:cNvPr id="2" name="Content Placeholder 1"/>
          <p:cNvSpPr>
            <a:spLocks noGrp="1"/>
          </p:cNvSpPr>
          <p:nvPr>
            <p:ph idx="1"/>
          </p:nvPr>
        </p:nvSpPr>
        <p:spPr>
          <a:xfrm>
            <a:off x="628649" y="1512959"/>
            <a:ext cx="8115301" cy="3717781"/>
          </a:xfrm>
        </p:spPr>
        <p:txBody>
          <a:bodyPr>
            <a:noAutofit/>
          </a:bodyPr>
          <a:lstStyle/>
          <a:p>
            <a:pPr marL="0" indent="0">
              <a:buNone/>
            </a:pPr>
            <a:r>
              <a:rPr lang="en-US" sz="1800" i="1" dirty="0">
                <a:solidFill>
                  <a:srgbClr val="002060"/>
                </a:solidFill>
              </a:rPr>
              <a:t>Equity by Design is a methodology that equips higher education leaders to address educational disparities and to move beyond policy and planning to institutional equity-minded practices. </a:t>
            </a:r>
            <a:endParaRPr lang="en-US" sz="1800" dirty="0">
              <a:solidFill>
                <a:srgbClr val="002060"/>
              </a:solidFill>
            </a:endParaRPr>
          </a:p>
          <a:p>
            <a:pPr lvl="1"/>
            <a:r>
              <a:rPr lang="en-US" sz="1500" dirty="0">
                <a:solidFill>
                  <a:srgbClr val="002060"/>
                </a:solidFill>
              </a:rPr>
              <a:t>Data-informed</a:t>
            </a:r>
          </a:p>
          <a:p>
            <a:pPr lvl="1"/>
            <a:r>
              <a:rPr lang="en-US" sz="1500" dirty="0">
                <a:solidFill>
                  <a:srgbClr val="002060"/>
                </a:solidFill>
              </a:rPr>
              <a:t>Influences organizational development</a:t>
            </a:r>
          </a:p>
          <a:p>
            <a:pPr lvl="1"/>
            <a:r>
              <a:rPr lang="en-US" sz="1500" dirty="0">
                <a:solidFill>
                  <a:srgbClr val="002060"/>
                </a:solidFill>
              </a:rPr>
              <a:t>Influences change management strategy</a:t>
            </a:r>
          </a:p>
          <a:p>
            <a:pPr lvl="1"/>
            <a:r>
              <a:rPr lang="en-US" sz="1500" dirty="0">
                <a:solidFill>
                  <a:srgbClr val="002060"/>
                </a:solidFill>
              </a:rPr>
              <a:t>Prepares institutions to be </a:t>
            </a:r>
            <a:r>
              <a:rPr lang="en-US" sz="1500" b="1" dirty="0">
                <a:solidFill>
                  <a:srgbClr val="009F4D"/>
                </a:solidFill>
              </a:rPr>
              <a:t>student-ready</a:t>
            </a:r>
          </a:p>
          <a:p>
            <a:pPr lvl="1"/>
            <a:r>
              <a:rPr lang="en-US" sz="1500" b="1" dirty="0">
                <a:solidFill>
                  <a:srgbClr val="009F4D"/>
                </a:solidFill>
              </a:rPr>
              <a:t>Prioritizes equity in academic outcomes </a:t>
            </a:r>
          </a:p>
          <a:p>
            <a:pPr marL="257175" indent="-257175" fontAlgn="base">
              <a:buClr>
                <a:srgbClr val="00A353"/>
              </a:buClr>
              <a:buFont typeface="Arial" panose="020B0604020202020204" pitchFamily="34" charset="0"/>
              <a:buChar char="•"/>
            </a:pPr>
            <a:endParaRPr lang="en-US" sz="1800" dirty="0">
              <a:solidFill>
                <a:srgbClr val="003C66"/>
              </a:solidFill>
            </a:endParaRPr>
          </a:p>
        </p:txBody>
      </p:sp>
      <p:graphicFrame>
        <p:nvGraphicFramePr>
          <p:cNvPr id="4" name="Diagram 3"/>
          <p:cNvGraphicFramePr/>
          <p:nvPr>
            <p:extLst>
              <p:ext uri="{D42A27DB-BD31-4B8C-83A1-F6EECF244321}">
                <p14:modId xmlns:p14="http://schemas.microsoft.com/office/powerpoint/2010/main" val="2409788051"/>
              </p:ext>
            </p:extLst>
          </p:nvPr>
        </p:nvGraphicFramePr>
        <p:xfrm>
          <a:off x="3163824" y="3858768"/>
          <a:ext cx="6254496" cy="24450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4224528" y="6439674"/>
            <a:ext cx="4919472" cy="369332"/>
          </a:xfrm>
          <a:prstGeom prst="rect">
            <a:avLst/>
          </a:prstGeom>
        </p:spPr>
        <p:txBody>
          <a:bodyPr wrap="square">
            <a:spAutoFit/>
          </a:bodyPr>
          <a:lstStyle/>
          <a:p>
            <a:r>
              <a:rPr lang="en-US" sz="900" i="1" dirty="0">
                <a:solidFill>
                  <a:schemeClr val="bg1"/>
                </a:solidFill>
                <a:latin typeface="Calibri" panose="020F0502020204030204" pitchFamily="34" charset="0"/>
                <a:ea typeface="Calibri" panose="020F0502020204030204" pitchFamily="34" charset="0"/>
                <a:cs typeface="Times New Roman" panose="02020603050405020304" pitchFamily="18" charset="0"/>
              </a:rPr>
              <a:t>The methodology is influenced by the scholarly research and literature of Dr. Estela </a:t>
            </a:r>
            <a:r>
              <a:rPr lang="en-US" sz="900" i="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Bensimon</a:t>
            </a:r>
            <a:r>
              <a:rPr lang="en-US" sz="900" i="1" dirty="0">
                <a:solidFill>
                  <a:schemeClr val="bg1"/>
                </a:solidFill>
                <a:latin typeface="Calibri" panose="020F0502020204030204" pitchFamily="34" charset="0"/>
                <a:ea typeface="Calibri" panose="020F0502020204030204" pitchFamily="34" charset="0"/>
                <a:cs typeface="Times New Roman" panose="02020603050405020304" pitchFamily="18" charset="0"/>
              </a:rPr>
              <a:t> (2014) at the Center for Urban Education at the University of Southern California. </a:t>
            </a:r>
            <a:endParaRPr lang="en-US" sz="900" i="1" dirty="0">
              <a:solidFill>
                <a:schemeClr val="bg1"/>
              </a:solidFill>
              <a:latin typeface="Calibri" panose="020F0502020204030204"/>
            </a:endParaRPr>
          </a:p>
        </p:txBody>
      </p:sp>
    </p:spTree>
    <p:extLst>
      <p:ext uri="{BB962C8B-B14F-4D97-AF65-F5344CB8AC3E}">
        <p14:creationId xmlns:p14="http://schemas.microsoft.com/office/powerpoint/2010/main" val="3446178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2060"/>
                </a:solidFill>
              </a:rPr>
              <a:t>INTENTIONALITY BY DESIGN</a:t>
            </a:r>
          </a:p>
        </p:txBody>
      </p:sp>
      <p:sp>
        <p:nvSpPr>
          <p:cNvPr id="3" name="Content Placeholder 2"/>
          <p:cNvSpPr>
            <a:spLocks noGrp="1"/>
          </p:cNvSpPr>
          <p:nvPr>
            <p:ph idx="1"/>
          </p:nvPr>
        </p:nvSpPr>
        <p:spPr/>
        <p:txBody>
          <a:bodyPr/>
          <a:lstStyle/>
          <a:p>
            <a:pPr>
              <a:buClr>
                <a:srgbClr val="00B050"/>
              </a:buClr>
              <a:buFont typeface="Arial" panose="020B0604020202020204" pitchFamily="34" charset="0"/>
              <a:buChar char="•"/>
            </a:pPr>
            <a:r>
              <a:rPr lang="en-US" sz="1800" dirty="0">
                <a:solidFill>
                  <a:srgbClr val="002060"/>
                </a:solidFill>
              </a:rPr>
              <a:t>Clarity in </a:t>
            </a:r>
            <a:r>
              <a:rPr lang="en-US" sz="1800" b="1" dirty="0">
                <a:solidFill>
                  <a:srgbClr val="00B050"/>
                </a:solidFill>
              </a:rPr>
              <a:t>GOALS </a:t>
            </a:r>
            <a:r>
              <a:rPr lang="en-US" sz="1800" dirty="0">
                <a:solidFill>
                  <a:srgbClr val="002060"/>
                </a:solidFill>
              </a:rPr>
              <a:t>and </a:t>
            </a:r>
            <a:r>
              <a:rPr lang="en-US" sz="1800" b="1" dirty="0">
                <a:solidFill>
                  <a:srgbClr val="00B050"/>
                </a:solidFill>
              </a:rPr>
              <a:t>LANGUAGE</a:t>
            </a:r>
          </a:p>
          <a:p>
            <a:pPr>
              <a:buClr>
                <a:srgbClr val="00B050"/>
              </a:buClr>
              <a:buFont typeface="Arial" panose="020B0604020202020204" pitchFamily="34" charset="0"/>
              <a:buChar char="•"/>
            </a:pPr>
            <a:r>
              <a:rPr lang="en-US" sz="1800" dirty="0">
                <a:solidFill>
                  <a:srgbClr val="002060"/>
                </a:solidFill>
              </a:rPr>
              <a:t>A vision and a practice</a:t>
            </a:r>
          </a:p>
          <a:p>
            <a:pPr>
              <a:buClr>
                <a:srgbClr val="00B050"/>
              </a:buClr>
              <a:buFont typeface="Arial" panose="020B0604020202020204" pitchFamily="34" charset="0"/>
              <a:buChar char="•"/>
            </a:pPr>
            <a:r>
              <a:rPr lang="en-US" sz="1800" dirty="0">
                <a:solidFill>
                  <a:srgbClr val="002060"/>
                </a:solidFill>
              </a:rPr>
              <a:t>Intersections of diversity, inclusion AND equity</a:t>
            </a:r>
          </a:p>
          <a:p>
            <a:pPr>
              <a:buClr>
                <a:srgbClr val="00B050"/>
              </a:buClr>
              <a:buFont typeface="Arial" panose="020B0604020202020204" pitchFamily="34" charset="0"/>
              <a:buChar char="•"/>
            </a:pPr>
            <a:r>
              <a:rPr lang="en-US" sz="1800" dirty="0">
                <a:solidFill>
                  <a:srgbClr val="002060"/>
                </a:solidFill>
              </a:rPr>
              <a:t>Excellence in learning, teaching, student development, institutional operations, and engagement with communities. </a:t>
            </a:r>
          </a:p>
          <a:p>
            <a:endParaRPr lang="en-US" dirty="0"/>
          </a:p>
        </p:txBody>
      </p:sp>
    </p:spTree>
    <p:extLst>
      <p:ext uri="{BB962C8B-B14F-4D97-AF65-F5344CB8AC3E}">
        <p14:creationId xmlns:p14="http://schemas.microsoft.com/office/powerpoint/2010/main" val="37557565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8650" y="658368"/>
            <a:ext cx="7886700" cy="694944"/>
          </a:xfrm>
        </p:spPr>
        <p:txBody>
          <a:bodyPr>
            <a:normAutofit/>
          </a:bodyPr>
          <a:lstStyle/>
          <a:p>
            <a:r>
              <a:rPr lang="en-US" dirty="0">
                <a:solidFill>
                  <a:srgbClr val="002060"/>
                </a:solidFill>
              </a:rPr>
              <a:t>LEADERSHIP PHILOSOPHY</a:t>
            </a:r>
          </a:p>
        </p:txBody>
      </p:sp>
      <p:sp>
        <p:nvSpPr>
          <p:cNvPr id="2" name="Content Placeholder 1"/>
          <p:cNvSpPr>
            <a:spLocks noGrp="1"/>
          </p:cNvSpPr>
          <p:nvPr>
            <p:ph idx="1"/>
          </p:nvPr>
        </p:nvSpPr>
        <p:spPr>
          <a:xfrm>
            <a:off x="628650" y="1790050"/>
            <a:ext cx="8029575" cy="4063743"/>
          </a:xfrm>
        </p:spPr>
        <p:txBody>
          <a:bodyPr>
            <a:noAutofit/>
          </a:bodyPr>
          <a:lstStyle/>
          <a:p>
            <a:pPr marL="0" indent="0">
              <a:buClr>
                <a:srgbClr val="00B050"/>
              </a:buClr>
              <a:buNone/>
            </a:pPr>
            <a:r>
              <a:rPr lang="en-US" sz="2000" b="1" i="1" dirty="0">
                <a:solidFill>
                  <a:srgbClr val="002060"/>
                </a:solidFill>
              </a:rPr>
              <a:t>Institutional level commitment </a:t>
            </a:r>
          </a:p>
          <a:p>
            <a:pPr>
              <a:buClr>
                <a:srgbClr val="00B050"/>
              </a:buClr>
            </a:pPr>
            <a:endParaRPr lang="en-US" sz="2000" dirty="0">
              <a:solidFill>
                <a:srgbClr val="002060"/>
              </a:solidFill>
            </a:endParaRPr>
          </a:p>
          <a:p>
            <a:pPr marL="257175" indent="-257175">
              <a:buClr>
                <a:srgbClr val="00B050"/>
              </a:buClr>
              <a:buFont typeface="Arial" panose="020B0604020202020204" pitchFamily="34" charset="0"/>
              <a:buChar char="•"/>
            </a:pPr>
            <a:r>
              <a:rPr lang="en-US" sz="2000" dirty="0">
                <a:solidFill>
                  <a:srgbClr val="002060"/>
                </a:solidFill>
              </a:rPr>
              <a:t>Commitment to understanding equity. </a:t>
            </a:r>
          </a:p>
          <a:p>
            <a:pPr marL="257175" indent="-257175">
              <a:buClr>
                <a:srgbClr val="00B050"/>
              </a:buClr>
              <a:buFont typeface="Arial" panose="020B0604020202020204" pitchFamily="34" charset="0"/>
              <a:buChar char="•"/>
            </a:pPr>
            <a:r>
              <a:rPr lang="en-US" sz="2000" dirty="0">
                <a:solidFill>
                  <a:srgbClr val="002060"/>
                </a:solidFill>
              </a:rPr>
              <a:t>The ability to lead a campus team through the methodology in an intentional and equity-focused way.  </a:t>
            </a:r>
          </a:p>
          <a:p>
            <a:pPr marL="257175" indent="-257175">
              <a:buClr>
                <a:srgbClr val="00B050"/>
              </a:buClr>
              <a:buFont typeface="Arial" panose="020B0604020202020204" pitchFamily="34" charset="0"/>
              <a:buChar char="•"/>
            </a:pPr>
            <a:r>
              <a:rPr lang="en-US" sz="2000" dirty="0">
                <a:solidFill>
                  <a:srgbClr val="002060"/>
                </a:solidFill>
              </a:rPr>
              <a:t>Support data disaggregation and analysis </a:t>
            </a:r>
            <a:r>
              <a:rPr lang="en-US" sz="2000" b="1" u="sng" dirty="0">
                <a:solidFill>
                  <a:srgbClr val="002060"/>
                </a:solidFill>
              </a:rPr>
              <a:t>close to practice</a:t>
            </a:r>
            <a:r>
              <a:rPr lang="en-US" sz="2000" u="sng" dirty="0">
                <a:solidFill>
                  <a:srgbClr val="002060"/>
                </a:solidFill>
              </a:rPr>
              <a:t>.  </a:t>
            </a:r>
          </a:p>
          <a:p>
            <a:pPr marL="257175" indent="-257175">
              <a:buClr>
                <a:srgbClr val="00B050"/>
              </a:buClr>
              <a:buFont typeface="Arial" panose="020B0604020202020204" pitchFamily="34" charset="0"/>
              <a:buChar char="•"/>
            </a:pPr>
            <a:r>
              <a:rPr lang="en-US" sz="2000" dirty="0">
                <a:solidFill>
                  <a:srgbClr val="002060"/>
                </a:solidFill>
              </a:rPr>
              <a:t>Lead and support faculty and academic leaders to take an in-depth view of course success rates.</a:t>
            </a:r>
          </a:p>
          <a:p>
            <a:pPr fontAlgn="base">
              <a:buClr>
                <a:srgbClr val="00A353"/>
              </a:buClr>
            </a:pPr>
            <a:endParaRPr lang="en-US" sz="2000" dirty="0">
              <a:solidFill>
                <a:srgbClr val="009F4D"/>
              </a:solidFill>
            </a:endParaRPr>
          </a:p>
        </p:txBody>
      </p:sp>
    </p:spTree>
    <p:extLst>
      <p:ext uri="{BB962C8B-B14F-4D97-AF65-F5344CB8AC3E}">
        <p14:creationId xmlns:p14="http://schemas.microsoft.com/office/powerpoint/2010/main" val="24548846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8650" y="676656"/>
            <a:ext cx="7886700" cy="804672"/>
          </a:xfrm>
        </p:spPr>
        <p:txBody>
          <a:bodyPr>
            <a:normAutofit/>
          </a:bodyPr>
          <a:lstStyle/>
          <a:p>
            <a:r>
              <a:rPr lang="en-US" dirty="0">
                <a:solidFill>
                  <a:srgbClr val="002060"/>
                </a:solidFill>
              </a:rPr>
              <a:t>LOCALIZED CONTEXT</a:t>
            </a:r>
          </a:p>
        </p:txBody>
      </p:sp>
      <p:sp>
        <p:nvSpPr>
          <p:cNvPr id="2" name="Content Placeholder 1"/>
          <p:cNvSpPr>
            <a:spLocks noGrp="1"/>
          </p:cNvSpPr>
          <p:nvPr>
            <p:ph idx="1"/>
          </p:nvPr>
        </p:nvSpPr>
        <p:spPr>
          <a:xfrm>
            <a:off x="628650" y="1790050"/>
            <a:ext cx="8029575" cy="4063743"/>
          </a:xfrm>
        </p:spPr>
        <p:txBody>
          <a:bodyPr>
            <a:noAutofit/>
          </a:bodyPr>
          <a:lstStyle/>
          <a:p>
            <a:pPr fontAlgn="base">
              <a:buClr>
                <a:srgbClr val="00A353"/>
              </a:buClr>
              <a:buFont typeface="Arial" panose="020B0604020202020204" pitchFamily="34" charset="0"/>
              <a:buChar char="•"/>
            </a:pPr>
            <a:r>
              <a:rPr lang="en-US" sz="2400" dirty="0">
                <a:solidFill>
                  <a:srgbClr val="002060"/>
                </a:solidFill>
              </a:rPr>
              <a:t>The Equity by Design methodology considers the institutional readiness to implement the work on campus. </a:t>
            </a:r>
          </a:p>
          <a:p>
            <a:pPr fontAlgn="base">
              <a:buClr>
                <a:srgbClr val="00A353"/>
              </a:buClr>
            </a:pPr>
            <a:endParaRPr lang="en-US" sz="2400" dirty="0">
              <a:solidFill>
                <a:srgbClr val="002060"/>
              </a:solidFill>
            </a:endParaRPr>
          </a:p>
          <a:p>
            <a:pPr lvl="1">
              <a:buClr>
                <a:srgbClr val="00B050"/>
              </a:buClr>
            </a:pPr>
            <a:r>
              <a:rPr lang="en-US" sz="2400" dirty="0">
                <a:solidFill>
                  <a:srgbClr val="002060"/>
                </a:solidFill>
              </a:rPr>
              <a:t>Level of maturation (equity &amp; inclusion)</a:t>
            </a:r>
          </a:p>
          <a:p>
            <a:pPr lvl="1">
              <a:buClr>
                <a:srgbClr val="00B050"/>
              </a:buClr>
            </a:pPr>
            <a:r>
              <a:rPr lang="en-US" sz="2400" dirty="0">
                <a:solidFill>
                  <a:srgbClr val="002060"/>
                </a:solidFill>
              </a:rPr>
              <a:t>Campus and community context (socio-historical)</a:t>
            </a:r>
          </a:p>
          <a:p>
            <a:pPr lvl="1">
              <a:buClr>
                <a:srgbClr val="00B050"/>
              </a:buClr>
            </a:pPr>
            <a:r>
              <a:rPr lang="en-US" sz="2400" dirty="0">
                <a:solidFill>
                  <a:srgbClr val="002060"/>
                </a:solidFill>
              </a:rPr>
              <a:t>Capacity (data, research, and equity infrastructure)</a:t>
            </a:r>
          </a:p>
          <a:p>
            <a:pPr fontAlgn="base">
              <a:buClr>
                <a:srgbClr val="00A353"/>
              </a:buClr>
              <a:buFont typeface="Arial" panose="020B0604020202020204" pitchFamily="34" charset="0"/>
              <a:buChar char="•"/>
            </a:pPr>
            <a:endParaRPr lang="en-US" sz="2400" dirty="0">
              <a:solidFill>
                <a:srgbClr val="002060"/>
              </a:solidFill>
            </a:endParaRPr>
          </a:p>
        </p:txBody>
      </p:sp>
    </p:spTree>
    <p:extLst>
      <p:ext uri="{BB962C8B-B14F-4D97-AF65-F5344CB8AC3E}">
        <p14:creationId xmlns:p14="http://schemas.microsoft.com/office/powerpoint/2010/main" val="2656509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8650" y="654828"/>
            <a:ext cx="7886700" cy="877824"/>
          </a:xfrm>
        </p:spPr>
        <p:txBody>
          <a:bodyPr/>
          <a:lstStyle/>
          <a:p>
            <a:r>
              <a:rPr lang="en-US" dirty="0">
                <a:solidFill>
                  <a:srgbClr val="002060"/>
                </a:solidFill>
              </a:rPr>
              <a:t>INSTITUTIONAL CHANGE</a:t>
            </a:r>
          </a:p>
        </p:txBody>
      </p:sp>
      <p:sp>
        <p:nvSpPr>
          <p:cNvPr id="2" name="Content Placeholder 1"/>
          <p:cNvSpPr>
            <a:spLocks noGrp="1"/>
          </p:cNvSpPr>
          <p:nvPr>
            <p:ph idx="1"/>
          </p:nvPr>
        </p:nvSpPr>
        <p:spPr>
          <a:xfrm>
            <a:off x="557213" y="1927842"/>
            <a:ext cx="8029575" cy="4063743"/>
          </a:xfrm>
        </p:spPr>
        <p:txBody>
          <a:bodyPr>
            <a:noAutofit/>
          </a:bodyPr>
          <a:lstStyle/>
          <a:p>
            <a:pPr>
              <a:buClr>
                <a:srgbClr val="00B050"/>
              </a:buClr>
              <a:buFont typeface="Arial" panose="020B0604020202020204" pitchFamily="34" charset="0"/>
              <a:buChar char="•"/>
            </a:pPr>
            <a:r>
              <a:rPr lang="en-US" sz="2400" dirty="0">
                <a:solidFill>
                  <a:srgbClr val="002060"/>
                </a:solidFill>
              </a:rPr>
              <a:t>Equity by Design requires higher education to make changes at the institutional level as campuses strive to be student-ready spaces. </a:t>
            </a:r>
          </a:p>
          <a:p>
            <a:pPr lvl="0">
              <a:buClr>
                <a:srgbClr val="00B050"/>
              </a:buClr>
            </a:pPr>
            <a:endParaRPr lang="en-US" sz="2400" dirty="0">
              <a:solidFill>
                <a:srgbClr val="002060"/>
              </a:solidFill>
            </a:endParaRPr>
          </a:p>
          <a:p>
            <a:pPr>
              <a:buClr>
                <a:srgbClr val="00B050"/>
              </a:buClr>
              <a:buFont typeface="Arial" panose="020B0604020202020204" pitchFamily="34" charset="0"/>
              <a:buChar char="•"/>
            </a:pPr>
            <a:r>
              <a:rPr lang="en-US" sz="2400" dirty="0">
                <a:solidFill>
                  <a:srgbClr val="002060"/>
                </a:solidFill>
              </a:rPr>
              <a:t>As a result of engaging in an Equity by Design process:</a:t>
            </a:r>
          </a:p>
          <a:p>
            <a:pPr marL="857225" lvl="1" indent="-342900">
              <a:buClr>
                <a:srgbClr val="00B050"/>
              </a:buClr>
            </a:pPr>
            <a:r>
              <a:rPr lang="en-US" sz="1800" dirty="0">
                <a:solidFill>
                  <a:srgbClr val="002060"/>
                </a:solidFill>
              </a:rPr>
              <a:t>Campuses apply a magnifying glass to data and practices that illustrate academic equity-gaps. </a:t>
            </a:r>
          </a:p>
          <a:p>
            <a:pPr marL="857225" lvl="1" indent="-342900">
              <a:buClr>
                <a:srgbClr val="00B050"/>
              </a:buClr>
            </a:pPr>
            <a:r>
              <a:rPr lang="en-US" sz="1800" dirty="0">
                <a:solidFill>
                  <a:srgbClr val="002060"/>
                </a:solidFill>
              </a:rPr>
              <a:t>Campus teams and leaders will drive change in organizational structures, practices, and policies.</a:t>
            </a:r>
          </a:p>
        </p:txBody>
      </p:sp>
    </p:spTree>
    <p:extLst>
      <p:ext uri="{BB962C8B-B14F-4D97-AF65-F5344CB8AC3E}">
        <p14:creationId xmlns:p14="http://schemas.microsoft.com/office/powerpoint/2010/main" val="12062906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8650" y="933670"/>
            <a:ext cx="7886700" cy="620810"/>
          </a:xfrm>
        </p:spPr>
        <p:txBody>
          <a:bodyPr/>
          <a:lstStyle/>
          <a:p>
            <a:r>
              <a:rPr lang="en-US" dirty="0">
                <a:solidFill>
                  <a:srgbClr val="002060"/>
                </a:solidFill>
              </a:rPr>
              <a:t>ACCOUNTABILITY</a:t>
            </a:r>
          </a:p>
        </p:txBody>
      </p:sp>
      <p:sp>
        <p:nvSpPr>
          <p:cNvPr id="2" name="Content Placeholder 1"/>
          <p:cNvSpPr>
            <a:spLocks noGrp="1"/>
          </p:cNvSpPr>
          <p:nvPr>
            <p:ph idx="1"/>
          </p:nvPr>
        </p:nvSpPr>
        <p:spPr>
          <a:xfrm>
            <a:off x="628650" y="1937007"/>
            <a:ext cx="8029575" cy="4063743"/>
          </a:xfrm>
        </p:spPr>
        <p:txBody>
          <a:bodyPr>
            <a:noAutofit/>
          </a:bodyPr>
          <a:lstStyle/>
          <a:p>
            <a:pPr>
              <a:buClr>
                <a:srgbClr val="00B050"/>
              </a:buClr>
              <a:buFont typeface="Arial" panose="020B0604020202020204" pitchFamily="34" charset="0"/>
              <a:buChar char="•"/>
            </a:pPr>
            <a:r>
              <a:rPr lang="en-US" sz="2400" dirty="0">
                <a:solidFill>
                  <a:srgbClr val="002060"/>
                </a:solidFill>
              </a:rPr>
              <a:t>Equity by Design tools and resources necessitate data-informed analysis of equity gaps at the department or course level.</a:t>
            </a:r>
          </a:p>
          <a:p>
            <a:pPr>
              <a:buClr>
                <a:srgbClr val="00B050"/>
              </a:buClr>
              <a:buFont typeface="Arial" panose="020B0604020202020204" pitchFamily="34" charset="0"/>
              <a:buChar char="•"/>
            </a:pPr>
            <a:r>
              <a:rPr lang="en-US" sz="2400" dirty="0">
                <a:solidFill>
                  <a:srgbClr val="002060"/>
                </a:solidFill>
              </a:rPr>
              <a:t>Campus teams seek to understand disparate impact of policies and practices and move to address such disparities. </a:t>
            </a:r>
          </a:p>
          <a:p>
            <a:pPr>
              <a:buClr>
                <a:srgbClr val="00B050"/>
              </a:buClr>
              <a:buFont typeface="Arial" panose="020B0604020202020204" pitchFamily="34" charset="0"/>
              <a:buChar char="•"/>
            </a:pPr>
            <a:r>
              <a:rPr lang="en-US" sz="2400" dirty="0">
                <a:solidFill>
                  <a:srgbClr val="002060"/>
                </a:solidFill>
              </a:rPr>
              <a:t>Ensure that campus leaders take responsibility to determine campus-based solutions that address academic equity gaps.</a:t>
            </a:r>
          </a:p>
          <a:p>
            <a:pPr>
              <a:buClr>
                <a:srgbClr val="00B050"/>
              </a:buClr>
              <a:buFont typeface="Arial" panose="020B0604020202020204" pitchFamily="34" charset="0"/>
              <a:buChar char="•"/>
            </a:pPr>
            <a:r>
              <a:rPr lang="en-US" sz="2400" dirty="0">
                <a:solidFill>
                  <a:srgbClr val="002060"/>
                </a:solidFill>
              </a:rPr>
              <a:t>Data-informed decisions (Equity Scorecard)</a:t>
            </a:r>
          </a:p>
          <a:p>
            <a:pPr fontAlgn="base">
              <a:buClr>
                <a:srgbClr val="00A353"/>
              </a:buClr>
              <a:buFont typeface="Arial" panose="020B0604020202020204" pitchFamily="34" charset="0"/>
              <a:buChar char="•"/>
            </a:pPr>
            <a:endParaRPr lang="en-US" sz="2400" dirty="0">
              <a:solidFill>
                <a:srgbClr val="002060"/>
              </a:solidFill>
            </a:endParaRPr>
          </a:p>
        </p:txBody>
      </p:sp>
    </p:spTree>
    <p:extLst>
      <p:ext uri="{BB962C8B-B14F-4D97-AF65-F5344CB8AC3E}">
        <p14:creationId xmlns:p14="http://schemas.microsoft.com/office/powerpoint/2010/main" val="42740359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p:cNvSpPr>
            <a:spLocks noGrp="1"/>
          </p:cNvSpPr>
          <p:nvPr>
            <p:ph type="title"/>
          </p:nvPr>
        </p:nvSpPr>
        <p:spPr>
          <a:xfrm>
            <a:off x="628650" y="586198"/>
            <a:ext cx="7886700" cy="547658"/>
          </a:xfrm>
        </p:spPr>
        <p:txBody>
          <a:bodyPr>
            <a:normAutofit fontScale="90000"/>
          </a:bodyPr>
          <a:lstStyle/>
          <a:p>
            <a:r>
              <a:rPr lang="en-US" dirty="0">
                <a:solidFill>
                  <a:srgbClr val="002060"/>
                </a:solidFill>
              </a:rPr>
              <a:t>WHAT DOES IT LOOK LIKE ON CAMPUS? </a:t>
            </a:r>
          </a:p>
        </p:txBody>
      </p:sp>
      <p:graphicFrame>
        <p:nvGraphicFramePr>
          <p:cNvPr id="4" name="Diagram 3"/>
          <p:cNvGraphicFramePr/>
          <p:nvPr>
            <p:extLst>
              <p:ext uri="{D42A27DB-BD31-4B8C-83A1-F6EECF244321}">
                <p14:modId xmlns:p14="http://schemas.microsoft.com/office/powerpoint/2010/main" val="2340231047"/>
              </p:ext>
            </p:extLst>
          </p:nvPr>
        </p:nvGraphicFramePr>
        <p:xfrm>
          <a:off x="508000" y="1396322"/>
          <a:ext cx="8128000" cy="48398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83878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8650" y="519401"/>
            <a:ext cx="7886700" cy="640553"/>
          </a:xfrm>
        </p:spPr>
        <p:txBody>
          <a:bodyPr>
            <a:normAutofit/>
          </a:bodyPr>
          <a:lstStyle/>
          <a:p>
            <a:r>
              <a:rPr lang="en-US" dirty="0">
                <a:solidFill>
                  <a:srgbClr val="002060"/>
                </a:solidFill>
              </a:rPr>
              <a:t>SYSTEM AND CAMPUS APPROACHES</a:t>
            </a:r>
          </a:p>
        </p:txBody>
      </p:sp>
      <p:sp>
        <p:nvSpPr>
          <p:cNvPr id="2" name="Content Placeholder 1"/>
          <p:cNvSpPr>
            <a:spLocks noGrp="1"/>
          </p:cNvSpPr>
          <p:nvPr>
            <p:ph sz="half" idx="1"/>
          </p:nvPr>
        </p:nvSpPr>
        <p:spPr>
          <a:xfrm>
            <a:off x="628650" y="1462564"/>
            <a:ext cx="3886200" cy="3263504"/>
          </a:xfrm>
        </p:spPr>
        <p:txBody>
          <a:bodyPr>
            <a:noAutofit/>
          </a:bodyPr>
          <a:lstStyle/>
          <a:p>
            <a:pPr marL="0" indent="0" algn="ctr">
              <a:buNone/>
            </a:pPr>
            <a:r>
              <a:rPr lang="en-US" sz="1800" b="1" dirty="0">
                <a:solidFill>
                  <a:srgbClr val="00B050"/>
                </a:solidFill>
              </a:rPr>
              <a:t>SYSTEM (Macro-level)</a:t>
            </a:r>
          </a:p>
          <a:p>
            <a:r>
              <a:rPr lang="en-US" sz="1500" dirty="0">
                <a:solidFill>
                  <a:srgbClr val="002060"/>
                </a:solidFill>
              </a:rPr>
              <a:t>Methodology implementation</a:t>
            </a:r>
          </a:p>
          <a:p>
            <a:r>
              <a:rPr lang="en-US" sz="1500" dirty="0">
                <a:solidFill>
                  <a:srgbClr val="002060"/>
                </a:solidFill>
              </a:rPr>
              <a:t>Workbook development</a:t>
            </a:r>
          </a:p>
          <a:p>
            <a:r>
              <a:rPr lang="en-US" sz="1500" dirty="0">
                <a:solidFill>
                  <a:srgbClr val="002060"/>
                </a:solidFill>
              </a:rPr>
              <a:t>Technical assistance</a:t>
            </a:r>
          </a:p>
          <a:p>
            <a:r>
              <a:rPr lang="en-US" sz="1500" dirty="0">
                <a:solidFill>
                  <a:srgbClr val="002060"/>
                </a:solidFill>
              </a:rPr>
              <a:t>Potential for broader impact</a:t>
            </a:r>
          </a:p>
          <a:p>
            <a:r>
              <a:rPr lang="en-US" sz="1500" dirty="0">
                <a:solidFill>
                  <a:srgbClr val="002060"/>
                </a:solidFill>
              </a:rPr>
              <a:t>System-wide metrics and accountability (Equity Scorecard)</a:t>
            </a:r>
          </a:p>
          <a:p>
            <a:pPr lvl="1" indent="0">
              <a:buNone/>
            </a:pPr>
            <a:endParaRPr lang="en-US" sz="1350" dirty="0"/>
          </a:p>
        </p:txBody>
      </p:sp>
      <p:sp>
        <p:nvSpPr>
          <p:cNvPr id="4" name="Content Placeholder 3"/>
          <p:cNvSpPr>
            <a:spLocks noGrp="1"/>
          </p:cNvSpPr>
          <p:nvPr>
            <p:ph sz="half" idx="2"/>
          </p:nvPr>
        </p:nvSpPr>
        <p:spPr>
          <a:xfrm>
            <a:off x="4629150" y="1462564"/>
            <a:ext cx="3886200" cy="3263504"/>
          </a:xfrm>
        </p:spPr>
        <p:txBody>
          <a:bodyPr>
            <a:normAutofit/>
          </a:bodyPr>
          <a:lstStyle/>
          <a:p>
            <a:pPr marL="0" indent="0" algn="ctr">
              <a:buNone/>
            </a:pPr>
            <a:r>
              <a:rPr lang="en-US" sz="1800" b="1" dirty="0">
                <a:solidFill>
                  <a:srgbClr val="00B050"/>
                </a:solidFill>
              </a:rPr>
              <a:t>CAMPUS (Micro-level)</a:t>
            </a:r>
            <a:endParaRPr lang="en-US" sz="1500" dirty="0"/>
          </a:p>
          <a:p>
            <a:r>
              <a:rPr lang="en-US" sz="1500" dirty="0">
                <a:solidFill>
                  <a:srgbClr val="002060"/>
                </a:solidFill>
              </a:rPr>
              <a:t>Apply Equity by Design methodology</a:t>
            </a:r>
          </a:p>
          <a:p>
            <a:r>
              <a:rPr lang="en-US" sz="1500" dirty="0">
                <a:solidFill>
                  <a:srgbClr val="002060"/>
                </a:solidFill>
              </a:rPr>
              <a:t>Intrusive academic support with case management</a:t>
            </a:r>
          </a:p>
          <a:p>
            <a:r>
              <a:rPr lang="en-US" sz="1500" dirty="0">
                <a:solidFill>
                  <a:srgbClr val="002060"/>
                </a:solidFill>
              </a:rPr>
              <a:t>Capacity building</a:t>
            </a:r>
          </a:p>
          <a:p>
            <a:r>
              <a:rPr lang="en-US" sz="1500" dirty="0">
                <a:solidFill>
                  <a:srgbClr val="002060"/>
                </a:solidFill>
              </a:rPr>
              <a:t>Partnership and communication with faculty</a:t>
            </a:r>
          </a:p>
          <a:p>
            <a:endParaRPr lang="en-US" sz="1500" dirty="0"/>
          </a:p>
        </p:txBody>
      </p:sp>
      <p:grpSp>
        <p:nvGrpSpPr>
          <p:cNvPr id="13" name="Group 12"/>
          <p:cNvGrpSpPr/>
          <p:nvPr/>
        </p:nvGrpSpPr>
        <p:grpSpPr>
          <a:xfrm>
            <a:off x="466725" y="4460081"/>
            <a:ext cx="1238250" cy="1066800"/>
            <a:chOff x="1054100" y="4318000"/>
            <a:chExt cx="1651000" cy="1422400"/>
          </a:xfrm>
          <a:solidFill>
            <a:schemeClr val="accent6"/>
          </a:solidFill>
        </p:grpSpPr>
        <p:sp>
          <p:nvSpPr>
            <p:cNvPr id="5" name="Oval 4"/>
            <p:cNvSpPr/>
            <p:nvPr/>
          </p:nvSpPr>
          <p:spPr>
            <a:xfrm>
              <a:off x="1054100" y="4318000"/>
              <a:ext cx="1651000" cy="1422400"/>
            </a:xfrm>
            <a:prstGeom prst="ellipse">
              <a:avLst/>
            </a:prstGeom>
            <a:gr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6" name="TextBox 5"/>
            <p:cNvSpPr txBox="1"/>
            <p:nvPr/>
          </p:nvSpPr>
          <p:spPr>
            <a:xfrm>
              <a:off x="1235407" y="4675257"/>
              <a:ext cx="1288387" cy="738664"/>
            </a:xfrm>
            <a:prstGeom prst="rect">
              <a:avLst/>
            </a:prstGeom>
            <a:grpFill/>
          </p:spPr>
          <p:txBody>
            <a:bodyPr wrap="none" rtlCol="0">
              <a:spAutoFit/>
            </a:bodyPr>
            <a:lstStyle/>
            <a:p>
              <a:pPr algn="ctr"/>
              <a:r>
                <a:rPr lang="en-US" sz="1500" b="1" dirty="0"/>
                <a:t>Equity by </a:t>
              </a:r>
            </a:p>
            <a:p>
              <a:pPr algn="ctr"/>
              <a:r>
                <a:rPr lang="en-US" sz="1500" b="1" dirty="0"/>
                <a:t>Design</a:t>
              </a:r>
            </a:p>
          </p:txBody>
        </p:sp>
      </p:grpSp>
      <p:sp>
        <p:nvSpPr>
          <p:cNvPr id="7" name="Right Arrow 6"/>
          <p:cNvSpPr/>
          <p:nvPr/>
        </p:nvSpPr>
        <p:spPr>
          <a:xfrm>
            <a:off x="1793302" y="4922267"/>
            <a:ext cx="383384" cy="274320"/>
          </a:xfrm>
          <a:prstGeom prst="rightArrow">
            <a:avLst/>
          </a:prstGeom>
          <a:solidFill>
            <a:schemeClr val="bg2">
              <a:lumMod val="6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8" name="Rectangle 7"/>
          <p:cNvSpPr/>
          <p:nvPr/>
        </p:nvSpPr>
        <p:spPr>
          <a:xfrm>
            <a:off x="2318285" y="5149916"/>
            <a:ext cx="1514475" cy="3428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9" name="TextBox 8"/>
          <p:cNvSpPr txBox="1"/>
          <p:nvPr/>
        </p:nvSpPr>
        <p:spPr>
          <a:xfrm>
            <a:off x="2346017" y="4837785"/>
            <a:ext cx="1471237" cy="323165"/>
          </a:xfrm>
          <a:prstGeom prst="rect">
            <a:avLst/>
          </a:prstGeom>
          <a:solidFill>
            <a:schemeClr val="bg2">
              <a:lumMod val="75000"/>
            </a:schemeClr>
          </a:solidFill>
          <a:scene3d>
            <a:camera prst="orthographicFront"/>
            <a:lightRig rig="threePt" dir="t"/>
          </a:scene3d>
          <a:sp3d>
            <a:bevelT/>
          </a:sp3d>
        </p:spPr>
        <p:txBody>
          <a:bodyPr wrap="none" rtlCol="0">
            <a:spAutoFit/>
          </a:bodyPr>
          <a:lstStyle/>
          <a:p>
            <a:pPr algn="ctr"/>
            <a:r>
              <a:rPr lang="en-US" sz="1500" b="1" dirty="0"/>
              <a:t>Implementation</a:t>
            </a:r>
          </a:p>
        </p:txBody>
      </p:sp>
      <p:sp>
        <p:nvSpPr>
          <p:cNvPr id="10" name="Rectangle 9"/>
          <p:cNvSpPr/>
          <p:nvPr/>
        </p:nvSpPr>
        <p:spPr>
          <a:xfrm>
            <a:off x="4629150" y="5132771"/>
            <a:ext cx="1514475" cy="3428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1" name="TextBox 10"/>
          <p:cNvSpPr txBox="1"/>
          <p:nvPr/>
        </p:nvSpPr>
        <p:spPr>
          <a:xfrm>
            <a:off x="4770178" y="4823337"/>
            <a:ext cx="1252587" cy="323165"/>
          </a:xfrm>
          <a:prstGeom prst="rect">
            <a:avLst/>
          </a:prstGeom>
          <a:solidFill>
            <a:schemeClr val="bg2">
              <a:lumMod val="75000"/>
            </a:schemeClr>
          </a:solidFill>
          <a:scene3d>
            <a:camera prst="orthographicFront"/>
            <a:lightRig rig="threePt" dir="t"/>
          </a:scene3d>
          <a:sp3d>
            <a:bevelT/>
          </a:sp3d>
        </p:spPr>
        <p:txBody>
          <a:bodyPr wrap="none" rtlCol="0">
            <a:spAutoFit/>
          </a:bodyPr>
          <a:lstStyle/>
          <a:p>
            <a:pPr algn="ctr"/>
            <a:r>
              <a:rPr lang="en-US" sz="1500" b="1" dirty="0"/>
              <a:t>Interventions</a:t>
            </a:r>
          </a:p>
        </p:txBody>
      </p:sp>
      <p:pic>
        <p:nvPicPr>
          <p:cNvPr id="12" name="Picture 2" descr="https://www.minnstate.edu/Equity2030/images/equity_2030_graphic_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43935" y="3996167"/>
            <a:ext cx="2019707" cy="2019707"/>
          </a:xfrm>
          <a:prstGeom prst="rect">
            <a:avLst/>
          </a:prstGeom>
          <a:noFill/>
          <a:extLst>
            <a:ext uri="{909E8E84-426E-40DD-AFC4-6F175D3DCCD1}">
              <a14:hiddenFill xmlns:a14="http://schemas.microsoft.com/office/drawing/2010/main">
                <a:solidFill>
                  <a:srgbClr val="FFFFFF"/>
                </a:solidFill>
              </a14:hiddenFill>
            </a:ext>
          </a:extLst>
        </p:spPr>
      </p:pic>
      <p:sp>
        <p:nvSpPr>
          <p:cNvPr id="15" name="Right Arrow 14"/>
          <p:cNvSpPr/>
          <p:nvPr/>
        </p:nvSpPr>
        <p:spPr>
          <a:xfrm>
            <a:off x="4001148" y="4922267"/>
            <a:ext cx="420737" cy="274320"/>
          </a:xfrm>
          <a:prstGeom prst="rightArrow">
            <a:avLst/>
          </a:prstGeom>
          <a:solidFill>
            <a:schemeClr val="bg2">
              <a:lumMod val="6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7" name="Right Arrow 16"/>
          <p:cNvSpPr/>
          <p:nvPr/>
        </p:nvSpPr>
        <p:spPr>
          <a:xfrm>
            <a:off x="6308899" y="4922267"/>
            <a:ext cx="420737" cy="274320"/>
          </a:xfrm>
          <a:prstGeom prst="rightArrow">
            <a:avLst/>
          </a:prstGeom>
          <a:solidFill>
            <a:schemeClr val="bg2">
              <a:lumMod val="6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7" name="Arc 26"/>
          <p:cNvSpPr/>
          <p:nvPr/>
        </p:nvSpPr>
        <p:spPr>
          <a:xfrm rot="19090988">
            <a:off x="3627173" y="3963232"/>
            <a:ext cx="1325295" cy="1372029"/>
          </a:xfrm>
          <a:custGeom>
            <a:avLst/>
            <a:gdLst>
              <a:gd name="connsiteX0" fmla="*/ 1437932 w 2875864"/>
              <a:gd name="connsiteY0" fmla="*/ 0 h 2766581"/>
              <a:gd name="connsiteX1" fmla="*/ 2875864 w 2875864"/>
              <a:gd name="connsiteY1" fmla="*/ 1383291 h 2766581"/>
              <a:gd name="connsiteX2" fmla="*/ 1437932 w 2875864"/>
              <a:gd name="connsiteY2" fmla="*/ 1383291 h 2766581"/>
              <a:gd name="connsiteX3" fmla="*/ 1437932 w 2875864"/>
              <a:gd name="connsiteY3" fmla="*/ 0 h 2766581"/>
              <a:gd name="connsiteX0" fmla="*/ 1437932 w 2875864"/>
              <a:gd name="connsiteY0" fmla="*/ 0 h 2766581"/>
              <a:gd name="connsiteX1" fmla="*/ 2875864 w 2875864"/>
              <a:gd name="connsiteY1" fmla="*/ 1383291 h 2766581"/>
              <a:gd name="connsiteX0" fmla="*/ 0 w 1437932"/>
              <a:gd name="connsiteY0" fmla="*/ 0 h 1383291"/>
              <a:gd name="connsiteX1" fmla="*/ 1437932 w 1437932"/>
              <a:gd name="connsiteY1" fmla="*/ 1383291 h 1383291"/>
              <a:gd name="connsiteX2" fmla="*/ 503958 w 1437932"/>
              <a:gd name="connsiteY2" fmla="*/ 862836 h 1383291"/>
              <a:gd name="connsiteX3" fmla="*/ 0 w 1437932"/>
              <a:gd name="connsiteY3" fmla="*/ 0 h 1383291"/>
              <a:gd name="connsiteX0" fmla="*/ 0 w 1437932"/>
              <a:gd name="connsiteY0" fmla="*/ 0 h 1383291"/>
              <a:gd name="connsiteX1" fmla="*/ 1437932 w 1437932"/>
              <a:gd name="connsiteY1" fmla="*/ 1383291 h 1383291"/>
              <a:gd name="connsiteX0" fmla="*/ 329128 w 1767060"/>
              <a:gd name="connsiteY0" fmla="*/ 0 h 1383291"/>
              <a:gd name="connsiteX1" fmla="*/ 1767060 w 1767060"/>
              <a:gd name="connsiteY1" fmla="*/ 1383291 h 1383291"/>
              <a:gd name="connsiteX2" fmla="*/ 833086 w 1767060"/>
              <a:gd name="connsiteY2" fmla="*/ 862836 h 1383291"/>
              <a:gd name="connsiteX3" fmla="*/ 329128 w 1767060"/>
              <a:gd name="connsiteY3" fmla="*/ 0 h 1383291"/>
              <a:gd name="connsiteX0" fmla="*/ 0 w 1767060"/>
              <a:gd name="connsiteY0" fmla="*/ 267892 h 1383291"/>
              <a:gd name="connsiteX1" fmla="*/ 1767060 w 1767060"/>
              <a:gd name="connsiteY1" fmla="*/ 1383291 h 1383291"/>
              <a:gd name="connsiteX0" fmla="*/ 329128 w 1767060"/>
              <a:gd name="connsiteY0" fmla="*/ 0 h 1829372"/>
              <a:gd name="connsiteX1" fmla="*/ 1767060 w 1767060"/>
              <a:gd name="connsiteY1" fmla="*/ 1383291 h 1829372"/>
              <a:gd name="connsiteX2" fmla="*/ 833086 w 1767060"/>
              <a:gd name="connsiteY2" fmla="*/ 862836 h 1829372"/>
              <a:gd name="connsiteX3" fmla="*/ 329128 w 1767060"/>
              <a:gd name="connsiteY3" fmla="*/ 0 h 1829372"/>
              <a:gd name="connsiteX0" fmla="*/ 0 w 1767060"/>
              <a:gd name="connsiteY0" fmla="*/ 267892 h 1829372"/>
              <a:gd name="connsiteX1" fmla="*/ 1751396 w 1767060"/>
              <a:gd name="connsiteY1" fmla="*/ 1829372 h 1829372"/>
            </a:gdLst>
            <a:ahLst/>
            <a:cxnLst>
              <a:cxn ang="0">
                <a:pos x="connsiteX0" y="connsiteY0"/>
              </a:cxn>
              <a:cxn ang="0">
                <a:pos x="connsiteX1" y="connsiteY1"/>
              </a:cxn>
            </a:cxnLst>
            <a:rect l="l" t="t" r="r" b="b"/>
            <a:pathLst>
              <a:path w="1767060" h="1829372" stroke="0" extrusionOk="0">
                <a:moveTo>
                  <a:pt x="329128" y="0"/>
                </a:moveTo>
                <a:cubicBezTo>
                  <a:pt x="1123276" y="0"/>
                  <a:pt x="1767060" y="619320"/>
                  <a:pt x="1767060" y="1383291"/>
                </a:cubicBezTo>
                <a:lnTo>
                  <a:pt x="833086" y="862836"/>
                </a:lnTo>
                <a:cubicBezTo>
                  <a:pt x="833086" y="401739"/>
                  <a:pt x="329128" y="461097"/>
                  <a:pt x="329128" y="0"/>
                </a:cubicBezTo>
                <a:close/>
              </a:path>
              <a:path w="1767060" h="1829372" fill="none">
                <a:moveTo>
                  <a:pt x="0" y="267892"/>
                </a:moveTo>
                <a:cubicBezTo>
                  <a:pt x="794148" y="267892"/>
                  <a:pt x="1751396" y="1065401"/>
                  <a:pt x="1751396" y="1829372"/>
                </a:cubicBezTo>
              </a:path>
            </a:pathLst>
          </a:custGeom>
          <a:ln>
            <a:solidFill>
              <a:srgbClr val="002060"/>
            </a:solidFill>
            <a:prstDash val="dash"/>
            <a:headEnd type="stealth" w="lg" len="lg"/>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28" name="Arc 26"/>
          <p:cNvSpPr/>
          <p:nvPr/>
        </p:nvSpPr>
        <p:spPr>
          <a:xfrm rot="8311853">
            <a:off x="3859929" y="4035241"/>
            <a:ext cx="2778310" cy="2606543"/>
          </a:xfrm>
          <a:custGeom>
            <a:avLst/>
            <a:gdLst>
              <a:gd name="connsiteX0" fmla="*/ 1437932 w 2875864"/>
              <a:gd name="connsiteY0" fmla="*/ 0 h 2766581"/>
              <a:gd name="connsiteX1" fmla="*/ 2875864 w 2875864"/>
              <a:gd name="connsiteY1" fmla="*/ 1383291 h 2766581"/>
              <a:gd name="connsiteX2" fmla="*/ 1437932 w 2875864"/>
              <a:gd name="connsiteY2" fmla="*/ 1383291 h 2766581"/>
              <a:gd name="connsiteX3" fmla="*/ 1437932 w 2875864"/>
              <a:gd name="connsiteY3" fmla="*/ 0 h 2766581"/>
              <a:gd name="connsiteX0" fmla="*/ 1437932 w 2875864"/>
              <a:gd name="connsiteY0" fmla="*/ 0 h 2766581"/>
              <a:gd name="connsiteX1" fmla="*/ 2875864 w 2875864"/>
              <a:gd name="connsiteY1" fmla="*/ 1383291 h 2766581"/>
              <a:gd name="connsiteX0" fmla="*/ 0 w 1437932"/>
              <a:gd name="connsiteY0" fmla="*/ 0 h 1383291"/>
              <a:gd name="connsiteX1" fmla="*/ 1437932 w 1437932"/>
              <a:gd name="connsiteY1" fmla="*/ 1383291 h 1383291"/>
              <a:gd name="connsiteX2" fmla="*/ 503958 w 1437932"/>
              <a:gd name="connsiteY2" fmla="*/ 862836 h 1383291"/>
              <a:gd name="connsiteX3" fmla="*/ 0 w 1437932"/>
              <a:gd name="connsiteY3" fmla="*/ 0 h 1383291"/>
              <a:gd name="connsiteX0" fmla="*/ 0 w 1437932"/>
              <a:gd name="connsiteY0" fmla="*/ 0 h 1383291"/>
              <a:gd name="connsiteX1" fmla="*/ 1437932 w 1437932"/>
              <a:gd name="connsiteY1" fmla="*/ 1383291 h 1383291"/>
              <a:gd name="connsiteX0" fmla="*/ 329128 w 1767060"/>
              <a:gd name="connsiteY0" fmla="*/ 0 h 1383291"/>
              <a:gd name="connsiteX1" fmla="*/ 1767060 w 1767060"/>
              <a:gd name="connsiteY1" fmla="*/ 1383291 h 1383291"/>
              <a:gd name="connsiteX2" fmla="*/ 833086 w 1767060"/>
              <a:gd name="connsiteY2" fmla="*/ 862836 h 1383291"/>
              <a:gd name="connsiteX3" fmla="*/ 329128 w 1767060"/>
              <a:gd name="connsiteY3" fmla="*/ 0 h 1383291"/>
              <a:gd name="connsiteX0" fmla="*/ 0 w 1767060"/>
              <a:gd name="connsiteY0" fmla="*/ 267892 h 1383291"/>
              <a:gd name="connsiteX1" fmla="*/ 1767060 w 1767060"/>
              <a:gd name="connsiteY1" fmla="*/ 1383291 h 1383291"/>
              <a:gd name="connsiteX0" fmla="*/ 329128 w 1767060"/>
              <a:gd name="connsiteY0" fmla="*/ 0 h 1829372"/>
              <a:gd name="connsiteX1" fmla="*/ 1767060 w 1767060"/>
              <a:gd name="connsiteY1" fmla="*/ 1383291 h 1829372"/>
              <a:gd name="connsiteX2" fmla="*/ 833086 w 1767060"/>
              <a:gd name="connsiteY2" fmla="*/ 862836 h 1829372"/>
              <a:gd name="connsiteX3" fmla="*/ 329128 w 1767060"/>
              <a:gd name="connsiteY3" fmla="*/ 0 h 1829372"/>
              <a:gd name="connsiteX0" fmla="*/ 0 w 1767060"/>
              <a:gd name="connsiteY0" fmla="*/ 267892 h 1829372"/>
              <a:gd name="connsiteX1" fmla="*/ 1751396 w 1767060"/>
              <a:gd name="connsiteY1" fmla="*/ 1829372 h 1829372"/>
              <a:gd name="connsiteX0" fmla="*/ 291988 w 1729920"/>
              <a:gd name="connsiteY0" fmla="*/ 0 h 1829372"/>
              <a:gd name="connsiteX1" fmla="*/ 1729920 w 1729920"/>
              <a:gd name="connsiteY1" fmla="*/ 1383291 h 1829372"/>
              <a:gd name="connsiteX2" fmla="*/ 795946 w 1729920"/>
              <a:gd name="connsiteY2" fmla="*/ 862836 h 1829372"/>
              <a:gd name="connsiteX3" fmla="*/ 291988 w 1729920"/>
              <a:gd name="connsiteY3" fmla="*/ 0 h 1829372"/>
              <a:gd name="connsiteX0" fmla="*/ 0 w 1729920"/>
              <a:gd name="connsiteY0" fmla="*/ 206226 h 1829372"/>
              <a:gd name="connsiteX1" fmla="*/ 1714256 w 1729920"/>
              <a:gd name="connsiteY1" fmla="*/ 1829372 h 1829372"/>
              <a:gd name="connsiteX0" fmla="*/ 291988 w 1729920"/>
              <a:gd name="connsiteY0" fmla="*/ 0 h 1829372"/>
              <a:gd name="connsiteX1" fmla="*/ 1729920 w 1729920"/>
              <a:gd name="connsiteY1" fmla="*/ 1383291 h 1829372"/>
              <a:gd name="connsiteX2" fmla="*/ 860812 w 1729920"/>
              <a:gd name="connsiteY2" fmla="*/ 932419 h 1829372"/>
              <a:gd name="connsiteX3" fmla="*/ 291988 w 1729920"/>
              <a:gd name="connsiteY3" fmla="*/ 0 h 1829372"/>
              <a:gd name="connsiteX0" fmla="*/ 0 w 1729920"/>
              <a:gd name="connsiteY0" fmla="*/ 206226 h 1829372"/>
              <a:gd name="connsiteX1" fmla="*/ 1714256 w 1729920"/>
              <a:gd name="connsiteY1" fmla="*/ 1829372 h 1829372"/>
            </a:gdLst>
            <a:ahLst/>
            <a:cxnLst>
              <a:cxn ang="0">
                <a:pos x="connsiteX0" y="connsiteY0"/>
              </a:cxn>
              <a:cxn ang="0">
                <a:pos x="connsiteX1" y="connsiteY1"/>
              </a:cxn>
            </a:cxnLst>
            <a:rect l="l" t="t" r="r" b="b"/>
            <a:pathLst>
              <a:path w="1729920" h="1829372" stroke="0" extrusionOk="0">
                <a:moveTo>
                  <a:pt x="291988" y="0"/>
                </a:moveTo>
                <a:cubicBezTo>
                  <a:pt x="1086136" y="0"/>
                  <a:pt x="1729920" y="619320"/>
                  <a:pt x="1729920" y="1383291"/>
                </a:cubicBezTo>
                <a:lnTo>
                  <a:pt x="860812" y="932419"/>
                </a:lnTo>
                <a:cubicBezTo>
                  <a:pt x="860812" y="471322"/>
                  <a:pt x="291988" y="461097"/>
                  <a:pt x="291988" y="0"/>
                </a:cubicBezTo>
                <a:close/>
              </a:path>
              <a:path w="1729920" h="1829372" fill="none">
                <a:moveTo>
                  <a:pt x="0" y="206226"/>
                </a:moveTo>
                <a:cubicBezTo>
                  <a:pt x="794148" y="206226"/>
                  <a:pt x="1714256" y="1065401"/>
                  <a:pt x="1714256" y="1829372"/>
                </a:cubicBezTo>
              </a:path>
            </a:pathLst>
          </a:custGeom>
          <a:noFill/>
          <a:ln w="41275">
            <a:prstDash val="solid"/>
            <a:headEnd type="stealth" w="lg" len="lg"/>
            <a:tailEnd type="none"/>
          </a:ln>
          <a:effectLst>
            <a:outerShdw blurRad="50800" dist="38100" dir="8100000" algn="tr" rotWithShape="0">
              <a:prstClr val="black">
                <a:alpha val="40000"/>
              </a:prstClr>
            </a:outerShdw>
          </a:effectLst>
          <a:scene3d>
            <a:camera prst="orthographicFront"/>
            <a:lightRig rig="threePt" dir="t"/>
          </a:scene3d>
          <a:sp3d>
            <a:bevelT/>
          </a:sp3d>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grpSp>
        <p:nvGrpSpPr>
          <p:cNvPr id="32" name="Group 31"/>
          <p:cNvGrpSpPr/>
          <p:nvPr/>
        </p:nvGrpSpPr>
        <p:grpSpPr>
          <a:xfrm>
            <a:off x="5962857" y="3516787"/>
            <a:ext cx="1027927" cy="1018048"/>
            <a:chOff x="7950475" y="3418453"/>
            <a:chExt cx="1370569" cy="1357397"/>
          </a:xfrm>
        </p:grpSpPr>
        <p:sp>
          <p:nvSpPr>
            <p:cNvPr id="30" name="Flowchart: Multidocument 29"/>
            <p:cNvSpPr/>
            <p:nvPr/>
          </p:nvSpPr>
          <p:spPr>
            <a:xfrm>
              <a:off x="7950475" y="3418453"/>
              <a:ext cx="1370569" cy="1357397"/>
            </a:xfrm>
            <a:prstGeom prst="flowChartMultidocument">
              <a:avLst/>
            </a:prstGeom>
            <a:solidFill>
              <a:schemeClr val="tx2"/>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31" name="TextBox 30"/>
            <p:cNvSpPr txBox="1"/>
            <p:nvPr/>
          </p:nvSpPr>
          <p:spPr>
            <a:xfrm>
              <a:off x="7950475" y="3675841"/>
              <a:ext cx="1109705" cy="984885"/>
            </a:xfrm>
            <a:prstGeom prst="rect">
              <a:avLst/>
            </a:prstGeom>
            <a:noFill/>
          </p:spPr>
          <p:txBody>
            <a:bodyPr wrap="none" rtlCol="0">
              <a:spAutoFit/>
            </a:bodyPr>
            <a:lstStyle/>
            <a:p>
              <a:r>
                <a:rPr lang="en-US" sz="1050" b="1" dirty="0">
                  <a:solidFill>
                    <a:schemeClr val="bg1"/>
                  </a:solidFill>
                </a:rPr>
                <a:t>- Practices</a:t>
              </a:r>
            </a:p>
            <a:p>
              <a:r>
                <a:rPr lang="en-US" sz="1050" b="1" dirty="0">
                  <a:solidFill>
                    <a:schemeClr val="bg1"/>
                  </a:solidFill>
                </a:rPr>
                <a:t>- Culture</a:t>
              </a:r>
            </a:p>
            <a:p>
              <a:r>
                <a:rPr lang="en-US" sz="1050" b="1" dirty="0">
                  <a:solidFill>
                    <a:schemeClr val="bg1"/>
                  </a:solidFill>
                </a:rPr>
                <a:t>- Policy</a:t>
              </a:r>
            </a:p>
            <a:p>
              <a:r>
                <a:rPr lang="en-US" sz="1050" b="1" dirty="0">
                  <a:solidFill>
                    <a:schemeClr val="bg1"/>
                  </a:solidFill>
                </a:rPr>
                <a:t>- Structures</a:t>
              </a:r>
            </a:p>
          </p:txBody>
        </p:sp>
      </p:grpSp>
      <p:cxnSp>
        <p:nvCxnSpPr>
          <p:cNvPr id="34" name="Elbow Connector 33"/>
          <p:cNvCxnSpPr>
            <a:stCxn id="31" idx="1"/>
            <a:endCxn id="11" idx="0"/>
          </p:cNvCxnSpPr>
          <p:nvPr/>
        </p:nvCxnSpPr>
        <p:spPr>
          <a:xfrm rot="10800000" flipV="1">
            <a:off x="5396472" y="4067618"/>
            <a:ext cx="566386" cy="755719"/>
          </a:xfrm>
          <a:prstGeom prst="bentConnector2">
            <a:avLst/>
          </a:prstGeom>
          <a:ln>
            <a:solidFill>
              <a:srgbClr val="002060"/>
            </a:solidFill>
            <a:headEnd type="triangl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812184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26AF1-875F-4014-A8A6-2E1031C9917F}"/>
              </a:ext>
            </a:extLst>
          </p:cNvPr>
          <p:cNvSpPr>
            <a:spLocks noGrp="1"/>
          </p:cNvSpPr>
          <p:nvPr>
            <p:ph type="title"/>
          </p:nvPr>
        </p:nvSpPr>
        <p:spPr/>
        <p:txBody>
          <a:bodyPr/>
          <a:lstStyle/>
          <a:p>
            <a:r>
              <a:rPr lang="en-US" dirty="0"/>
              <a:t>Questions &amp; Answers</a:t>
            </a:r>
          </a:p>
        </p:txBody>
      </p:sp>
      <p:pic>
        <p:nvPicPr>
          <p:cNvPr id="5" name="Content Placeholder 4" descr="A picture containing object, puzzle&#10;&#10;Description automatically generated">
            <a:extLst>
              <a:ext uri="{FF2B5EF4-FFF2-40B4-BE49-F238E27FC236}">
                <a16:creationId xmlns:a16="http://schemas.microsoft.com/office/drawing/2014/main" id="{D6244D01-30EE-4F39-954C-03A3BD943568}"/>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2536825" y="2055813"/>
            <a:ext cx="4070350" cy="4070350"/>
          </a:xfrm>
        </p:spPr>
      </p:pic>
    </p:spTree>
    <p:extLst>
      <p:ext uri="{BB962C8B-B14F-4D97-AF65-F5344CB8AC3E}">
        <p14:creationId xmlns:p14="http://schemas.microsoft.com/office/powerpoint/2010/main" val="31646910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8936" r="4053" b="19763"/>
          <a:stretch/>
        </p:blipFill>
        <p:spPr>
          <a:xfrm>
            <a:off x="246233" y="1729957"/>
            <a:ext cx="2467470" cy="2750500"/>
          </a:xfrm>
          <a:prstGeom prst="rect">
            <a:avLst/>
          </a:prstGeom>
        </p:spPr>
      </p:pic>
      <p:sp>
        <p:nvSpPr>
          <p:cNvPr id="5" name="TextBox 4"/>
          <p:cNvSpPr txBox="1"/>
          <p:nvPr/>
        </p:nvSpPr>
        <p:spPr>
          <a:xfrm>
            <a:off x="3067665" y="1729957"/>
            <a:ext cx="5796116" cy="4616648"/>
          </a:xfrm>
          <a:prstGeom prst="rect">
            <a:avLst/>
          </a:prstGeom>
          <a:noFill/>
        </p:spPr>
        <p:txBody>
          <a:bodyPr wrap="square" rtlCol="0">
            <a:spAutoFit/>
          </a:bodyPr>
          <a:lstStyle/>
          <a:p>
            <a:r>
              <a:rPr lang="en-US" sz="1400" b="1" dirty="0"/>
              <a:t>Josefina Landrieu</a:t>
            </a:r>
            <a:r>
              <a:rPr lang="en-US" sz="1400" dirty="0"/>
              <a:t>, Ph.D. joined the Minnesota State team in January 2015. From 2015 until 2017 she served as the Director for Equity Assessment, in early 2018 she transitioned to the Assistant Chief Diversity Officer role for the system. She provides leadership and support to advance the review of policies, procedures, and processes impacting inclusion and equity throughout the Minnesota State system as well as expertise and consultation for complex diversity and inclusion issues.</a:t>
            </a:r>
          </a:p>
          <a:p>
            <a:endParaRPr lang="en-US" sz="1400" dirty="0"/>
          </a:p>
          <a:p>
            <a:r>
              <a:rPr lang="en-US" sz="1400" dirty="0"/>
              <a:t>Before joining Minnesota State, Dr. Landrieu was in a state-wide role as Assistant Professor at the University of Minnesota Center for Youth Development. Her work and scholarship strive to ensure positive learning environments for students in higher education. As an innovative, creative problem solver and change leader Dr. Landrieu is focused on the changes needed in organizational structures, policies and culture in order to serve an ever changing student body.</a:t>
            </a:r>
          </a:p>
          <a:p>
            <a:endParaRPr lang="en-US" sz="1400" dirty="0"/>
          </a:p>
          <a:p>
            <a:r>
              <a:rPr lang="en-US" sz="1400" dirty="0"/>
              <a:t>Landrieu has a B.A. in Political Science and International Relations from the University of Norther Iowa, and an M.A. and </a:t>
            </a:r>
            <a:r>
              <a:rPr lang="en-US" sz="1400" dirty="0" err="1"/>
              <a:t>Ph.D</a:t>
            </a:r>
            <a:r>
              <a:rPr lang="en-US" sz="1400" dirty="0"/>
              <a:t> in Organizational Leadership and Policy Development from the University of Minnesota, Twin Cities.</a:t>
            </a:r>
          </a:p>
          <a:p>
            <a:endParaRPr lang="en-US" sz="1400" dirty="0"/>
          </a:p>
        </p:txBody>
      </p:sp>
      <p:sp>
        <p:nvSpPr>
          <p:cNvPr id="6" name="Title 5"/>
          <p:cNvSpPr>
            <a:spLocks noGrp="1"/>
          </p:cNvSpPr>
          <p:nvPr>
            <p:ph type="title"/>
          </p:nvPr>
        </p:nvSpPr>
        <p:spPr>
          <a:xfrm>
            <a:off x="132735" y="771789"/>
            <a:ext cx="8229600" cy="599811"/>
          </a:xfrm>
        </p:spPr>
        <p:txBody>
          <a:bodyPr>
            <a:normAutofit/>
          </a:bodyPr>
          <a:lstStyle/>
          <a:p>
            <a:r>
              <a:rPr lang="en-US" dirty="0"/>
              <a:t>Minnesota State Colleges and Universities</a:t>
            </a:r>
          </a:p>
        </p:txBody>
      </p:sp>
    </p:spTree>
    <p:extLst>
      <p:ext uri="{BB962C8B-B14F-4D97-AF65-F5344CB8AC3E}">
        <p14:creationId xmlns:p14="http://schemas.microsoft.com/office/powerpoint/2010/main" val="40997027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82C7B-F6AE-487A-8EC4-39F63C60CFA8}"/>
              </a:ext>
            </a:extLst>
          </p:cNvPr>
          <p:cNvSpPr>
            <a:spLocks noGrp="1"/>
          </p:cNvSpPr>
          <p:nvPr>
            <p:ph type="title"/>
          </p:nvPr>
        </p:nvSpPr>
        <p:spPr/>
        <p:txBody>
          <a:bodyPr/>
          <a:lstStyle/>
          <a:p>
            <a:r>
              <a:rPr lang="en-US" dirty="0"/>
              <a:t>Thank you!</a:t>
            </a:r>
          </a:p>
        </p:txBody>
      </p:sp>
      <p:sp>
        <p:nvSpPr>
          <p:cNvPr id="3" name="Content Placeholder 2">
            <a:extLst>
              <a:ext uri="{FF2B5EF4-FFF2-40B4-BE49-F238E27FC236}">
                <a16:creationId xmlns:a16="http://schemas.microsoft.com/office/drawing/2014/main" id="{483576F5-B743-41FF-9B06-02115D5D3634}"/>
              </a:ext>
            </a:extLst>
          </p:cNvPr>
          <p:cNvSpPr>
            <a:spLocks noGrp="1"/>
          </p:cNvSpPr>
          <p:nvPr>
            <p:ph idx="1"/>
          </p:nvPr>
        </p:nvSpPr>
        <p:spPr/>
        <p:txBody>
          <a:bodyPr>
            <a:normAutofit lnSpcReduction="10000"/>
          </a:bodyPr>
          <a:lstStyle/>
          <a:p>
            <a:pPr marL="0" indent="0">
              <a:buNone/>
            </a:pPr>
            <a:r>
              <a:rPr lang="en-US" dirty="0"/>
              <a:t>Dennis Olson</a:t>
            </a:r>
          </a:p>
          <a:p>
            <a:pPr marL="0" indent="0">
              <a:buNone/>
            </a:pPr>
            <a:r>
              <a:rPr lang="en-US" dirty="0">
                <a:hlinkClick r:id="rId2"/>
              </a:rPr>
              <a:t>Dennis.w.olson@state.mn.us</a:t>
            </a:r>
            <a:r>
              <a:rPr lang="en-US" dirty="0"/>
              <a:t> </a:t>
            </a:r>
          </a:p>
          <a:p>
            <a:pPr marL="0" indent="0">
              <a:buNone/>
            </a:pPr>
            <a:r>
              <a:rPr lang="en-US" dirty="0"/>
              <a:t>Clyde Wilson Pickett</a:t>
            </a:r>
          </a:p>
          <a:p>
            <a:pPr marL="0" indent="0">
              <a:buNone/>
            </a:pPr>
            <a:r>
              <a:rPr lang="en-US" dirty="0">
                <a:hlinkClick r:id="rId3"/>
              </a:rPr>
              <a:t>Clyde.Pickett@minnstate.edu</a:t>
            </a:r>
            <a:endParaRPr lang="en-US" dirty="0"/>
          </a:p>
          <a:p>
            <a:pPr marL="0" indent="0">
              <a:buNone/>
            </a:pPr>
            <a:r>
              <a:rPr lang="en-US" dirty="0"/>
              <a:t>Josefina Landrieu </a:t>
            </a:r>
          </a:p>
          <a:p>
            <a:pPr marL="0" indent="0">
              <a:buNone/>
            </a:pPr>
            <a:r>
              <a:rPr lang="en-US" dirty="0">
                <a:hlinkClick r:id="rId4"/>
              </a:rPr>
              <a:t>josefina.landrieu@minnstate.edu</a:t>
            </a:r>
            <a:endParaRPr lang="en-US" dirty="0"/>
          </a:p>
          <a:p>
            <a:pPr marL="0" indent="0">
              <a:buNone/>
            </a:pPr>
            <a:r>
              <a:rPr lang="en-US" dirty="0"/>
              <a:t>Denise Pearson</a:t>
            </a:r>
          </a:p>
          <a:p>
            <a:pPr marL="0" indent="0">
              <a:buNone/>
            </a:pPr>
            <a:r>
              <a:rPr lang="en-US" dirty="0">
                <a:hlinkClick r:id="rId5"/>
              </a:rPr>
              <a:t>dpearson@sheeo.org</a:t>
            </a:r>
            <a:endParaRPr lang="en-US" dirty="0"/>
          </a:p>
          <a:p>
            <a:endParaRPr lang="en-US" dirty="0"/>
          </a:p>
          <a:p>
            <a:endParaRPr lang="en-US" dirty="0"/>
          </a:p>
        </p:txBody>
      </p:sp>
    </p:spTree>
    <p:extLst>
      <p:ext uri="{BB962C8B-B14F-4D97-AF65-F5344CB8AC3E}">
        <p14:creationId xmlns:p14="http://schemas.microsoft.com/office/powerpoint/2010/main" val="5922609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2101850" y="4901516"/>
            <a:ext cx="4940300" cy="1314450"/>
          </a:xfrm>
        </p:spPr>
        <p:txBody>
          <a:bodyPr>
            <a:noAutofit/>
          </a:bodyPr>
          <a:lstStyle/>
          <a:p>
            <a:pPr marL="0" indent="0" algn="ctr">
              <a:buNone/>
            </a:pPr>
            <a:r>
              <a:rPr lang="en-US" sz="1800" b="1" dirty="0"/>
              <a:t>Dennis Olson, Jr. </a:t>
            </a:r>
            <a:endParaRPr lang="en-US" sz="1800" b="1" dirty="0">
              <a:solidFill>
                <a:schemeClr val="tx1">
                  <a:lumMod val="50000"/>
                </a:schemeClr>
              </a:solidFill>
            </a:endParaRPr>
          </a:p>
          <a:p>
            <a:pPr marL="0" indent="0" algn="ctr">
              <a:buNone/>
            </a:pPr>
            <a:r>
              <a:rPr lang="en-US" sz="1800" dirty="0">
                <a:solidFill>
                  <a:schemeClr val="tx1">
                    <a:lumMod val="50000"/>
                  </a:schemeClr>
                </a:solidFill>
              </a:rPr>
              <a:t>Commissioner of Higher Education</a:t>
            </a:r>
          </a:p>
          <a:p>
            <a:pPr algn="ctr"/>
            <a:endParaRPr lang="en-US" sz="1800" dirty="0">
              <a:solidFill>
                <a:schemeClr val="tx1">
                  <a:lumMod val="50000"/>
                </a:schemeClr>
              </a:solidFill>
            </a:endParaRPr>
          </a:p>
        </p:txBody>
      </p:sp>
      <p:sp>
        <p:nvSpPr>
          <p:cNvPr id="6" name="Title 1"/>
          <p:cNvSpPr txBox="1">
            <a:spLocks/>
          </p:cNvSpPr>
          <p:nvPr/>
        </p:nvSpPr>
        <p:spPr>
          <a:xfrm>
            <a:off x="0" y="3454411"/>
            <a:ext cx="9144000" cy="1199223"/>
          </a:xfrm>
          <a:prstGeom prst="rect">
            <a:avLst/>
          </a:prstGeom>
          <a:solidFill>
            <a:srgbClr val="003865"/>
          </a:solidFill>
        </p:spPr>
        <p:txBody>
          <a:bodyPr vert="horz" lIns="91440" tIns="45720" rIns="91440" bIns="45720" rtlCol="0" anchor="ctr" anchorCtr="0">
            <a:normAutofit/>
          </a:bodyPr>
          <a:lstStyle>
            <a:lvl1pPr algn="ctr" defTabSz="457200" rtl="0" eaLnBrk="1" latinLnBrk="0" hangingPunct="1">
              <a:spcBef>
                <a:spcPct val="0"/>
              </a:spcBef>
              <a:buNone/>
              <a:defRPr sz="2025" b="1" kern="1200">
                <a:solidFill>
                  <a:schemeClr val="bg1"/>
                </a:solidFill>
                <a:latin typeface="+mj-lt"/>
                <a:ea typeface="+mj-ea"/>
                <a:cs typeface="+mj-cs"/>
              </a:defRPr>
            </a:lvl1pPr>
          </a:lstStyle>
          <a:p>
            <a:r>
              <a:rPr lang="en-US" dirty="0"/>
              <a:t>OHE Program Overview</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8432" y="741206"/>
            <a:ext cx="4297874" cy="881271"/>
          </a:xfrm>
          <a:prstGeom prst="rect">
            <a:avLst/>
          </a:prstGeom>
        </p:spPr>
      </p:pic>
      <p:pic>
        <p:nvPicPr>
          <p:cNvPr id="8" name="Picture Placeholder 3"/>
          <p:cNvPicPr>
            <a:picLocks noChangeAspect="1"/>
          </p:cNvPicPr>
          <p:nvPr/>
        </p:nvPicPr>
        <p:blipFill rotWithShape="1">
          <a:blip r:embed="rId4" cstate="print">
            <a:extLst>
              <a:ext uri="{28A0092B-C50C-407E-A947-70E740481C1C}">
                <a14:useLocalDpi xmlns:a14="http://schemas.microsoft.com/office/drawing/2010/main" val="0"/>
              </a:ext>
            </a:extLst>
          </a:blip>
          <a:srcRect t="47382" b="32126"/>
          <a:stretch/>
        </p:blipFill>
        <p:spPr>
          <a:xfrm>
            <a:off x="0" y="1892079"/>
            <a:ext cx="9144000" cy="1665298"/>
          </a:xfrm>
          <a:prstGeom prst="rect">
            <a:avLst/>
          </a:prstGeom>
        </p:spPr>
      </p:pic>
    </p:spTree>
    <p:extLst>
      <p:ext uri="{BB962C8B-B14F-4D97-AF65-F5344CB8AC3E}">
        <p14:creationId xmlns:p14="http://schemas.microsoft.com/office/powerpoint/2010/main" val="29527970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latin typeface="Calibri" panose="020F0502020204030204" pitchFamily="34" charset="0"/>
                <a:cs typeface="Calibri" panose="020F0502020204030204" pitchFamily="34" charset="0"/>
              </a:rPr>
              <a:t>Mission Statement </a:t>
            </a:r>
          </a:p>
        </p:txBody>
      </p:sp>
      <p:sp>
        <p:nvSpPr>
          <p:cNvPr id="3" name="Content Placeholder 2"/>
          <p:cNvSpPr>
            <a:spLocks noGrp="1"/>
          </p:cNvSpPr>
          <p:nvPr>
            <p:ph idx="1"/>
          </p:nvPr>
        </p:nvSpPr>
        <p:spPr/>
        <p:txBody>
          <a:bodyPr>
            <a:normAutofit/>
          </a:bodyPr>
          <a:lstStyle/>
          <a:p>
            <a:pPr marL="0" indent="0" algn="ctr">
              <a:lnSpc>
                <a:spcPct val="150000"/>
              </a:lnSpc>
              <a:buNone/>
            </a:pPr>
            <a:r>
              <a:rPr lang="en-US" sz="2400" dirty="0">
                <a:solidFill>
                  <a:schemeClr val="tx1"/>
                </a:solidFill>
              </a:rPr>
              <a:t>"To support the pursuit and completion of a higher education credential by every Minnesotan, regardless of race, gender, or socio-economic status, in order to enhance our democracy, the State's economic vitality, and individual quality of life."</a:t>
            </a:r>
          </a:p>
        </p:txBody>
      </p:sp>
    </p:spTree>
    <p:extLst>
      <p:ext uri="{BB962C8B-B14F-4D97-AF65-F5344CB8AC3E}">
        <p14:creationId xmlns:p14="http://schemas.microsoft.com/office/powerpoint/2010/main" val="39526544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71789"/>
            <a:ext cx="8229600" cy="709539"/>
          </a:xfrm>
        </p:spPr>
        <p:txBody>
          <a:bodyPr>
            <a:normAutofit/>
          </a:bodyPr>
          <a:lstStyle/>
          <a:p>
            <a:r>
              <a:rPr lang="en-US" sz="3200" dirty="0">
                <a:latin typeface="Calibri" panose="020F0502020204030204" pitchFamily="34" charset="0"/>
                <a:cs typeface="Calibri" panose="020F0502020204030204" pitchFamily="34" charset="0"/>
              </a:rPr>
              <a:t>OHE Programs and Services</a:t>
            </a:r>
          </a:p>
        </p:txBody>
      </p:sp>
      <p:sp>
        <p:nvSpPr>
          <p:cNvPr id="3" name="Content Placeholder 2"/>
          <p:cNvSpPr>
            <a:spLocks noGrp="1"/>
          </p:cNvSpPr>
          <p:nvPr>
            <p:ph idx="1"/>
          </p:nvPr>
        </p:nvSpPr>
        <p:spPr>
          <a:xfrm>
            <a:off x="628650" y="1691314"/>
            <a:ext cx="7886700" cy="3506051"/>
          </a:xfrm>
        </p:spPr>
        <p:txBody>
          <a:bodyPr>
            <a:noAutofit/>
          </a:bodyPr>
          <a:lstStyle/>
          <a:p>
            <a:pPr marL="0" indent="0">
              <a:buNone/>
            </a:pPr>
            <a:endParaRPr lang="en-US" sz="2000" dirty="0"/>
          </a:p>
          <a:p>
            <a:pPr lvl="0"/>
            <a:r>
              <a:rPr lang="en-US" sz="2000" dirty="0"/>
              <a:t>Need-Based Aid</a:t>
            </a:r>
          </a:p>
          <a:p>
            <a:pPr lvl="1"/>
            <a:r>
              <a:rPr lang="en-US" sz="1800" dirty="0"/>
              <a:t>Minnesota State Grant Program</a:t>
            </a:r>
          </a:p>
          <a:p>
            <a:pPr lvl="2"/>
            <a:r>
              <a:rPr lang="en-US" sz="1800" dirty="0"/>
              <a:t>Average awards of over $2,000 awarded to 82,400 Minnesota students </a:t>
            </a:r>
          </a:p>
          <a:p>
            <a:pPr lvl="1"/>
            <a:r>
              <a:rPr lang="en-US" sz="1800" dirty="0"/>
              <a:t>Postsecondary Child Care Grants  </a:t>
            </a:r>
          </a:p>
          <a:p>
            <a:pPr lvl="1"/>
            <a:r>
              <a:rPr lang="en-US" sz="1800" dirty="0"/>
              <a:t>Minnesota Indian Scholarship Program</a:t>
            </a:r>
          </a:p>
          <a:p>
            <a:pPr lvl="0"/>
            <a:r>
              <a:rPr lang="en-US" sz="2000" dirty="0"/>
              <a:t>Student and Parent Outreach</a:t>
            </a:r>
          </a:p>
          <a:p>
            <a:pPr lvl="1"/>
            <a:r>
              <a:rPr lang="en-US" sz="1800" dirty="0"/>
              <a:t>Early college awareness programs and initiatives</a:t>
            </a:r>
          </a:p>
          <a:p>
            <a:pPr lvl="1"/>
            <a:r>
              <a:rPr lang="en-US" sz="1800" dirty="0"/>
              <a:t>Get Ready – Gear Up Grant</a:t>
            </a:r>
          </a:p>
          <a:p>
            <a:pPr lvl="0"/>
            <a:r>
              <a:rPr lang="en-US" sz="2000" dirty="0"/>
              <a:t>Research</a:t>
            </a:r>
          </a:p>
          <a:p>
            <a:pPr lvl="1"/>
            <a:r>
              <a:rPr lang="en-US" sz="1800" dirty="0"/>
              <a:t>Produce independent, statewide information on postsecondary education</a:t>
            </a:r>
          </a:p>
          <a:p>
            <a:pPr lvl="1"/>
            <a:r>
              <a:rPr lang="en-US" sz="1800" dirty="0"/>
              <a:t>State Longitudinal Education Data System (SLEDS)</a:t>
            </a:r>
          </a:p>
          <a:p>
            <a:pPr lvl="0"/>
            <a:endParaRPr lang="en-US" sz="1800" dirty="0"/>
          </a:p>
        </p:txBody>
      </p:sp>
    </p:spTree>
    <p:extLst>
      <p:ext uri="{BB962C8B-B14F-4D97-AF65-F5344CB8AC3E}">
        <p14:creationId xmlns:p14="http://schemas.microsoft.com/office/powerpoint/2010/main" val="11789088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71789"/>
            <a:ext cx="8229600" cy="800979"/>
          </a:xfrm>
        </p:spPr>
        <p:txBody>
          <a:bodyPr>
            <a:normAutofit/>
          </a:bodyPr>
          <a:lstStyle/>
          <a:p>
            <a:r>
              <a:rPr lang="en-US" sz="3200" dirty="0">
                <a:latin typeface="Calibri" panose="020F0502020204030204" pitchFamily="34" charset="0"/>
                <a:cs typeface="Calibri" panose="020F0502020204030204" pitchFamily="34" charset="0"/>
              </a:rPr>
              <a:t>OHE Programs and Services</a:t>
            </a:r>
          </a:p>
        </p:txBody>
      </p:sp>
      <p:sp>
        <p:nvSpPr>
          <p:cNvPr id="3" name="Content Placeholder 2"/>
          <p:cNvSpPr>
            <a:spLocks noGrp="1"/>
          </p:cNvSpPr>
          <p:nvPr>
            <p:ph idx="1"/>
          </p:nvPr>
        </p:nvSpPr>
        <p:spPr>
          <a:xfrm>
            <a:off x="628650" y="1984058"/>
            <a:ext cx="7886700" cy="3263504"/>
          </a:xfrm>
        </p:spPr>
        <p:txBody>
          <a:bodyPr>
            <a:noAutofit/>
          </a:bodyPr>
          <a:lstStyle/>
          <a:p>
            <a:pPr lvl="0"/>
            <a:r>
              <a:rPr lang="en-US" sz="2000" dirty="0"/>
              <a:t>Minnesota College Savings Plan</a:t>
            </a:r>
          </a:p>
          <a:p>
            <a:pPr lvl="1"/>
            <a:r>
              <a:rPr lang="en-US" sz="1800" dirty="0"/>
              <a:t>Help families save for college with a 529 plan that offers tax-saving benefits</a:t>
            </a:r>
          </a:p>
          <a:p>
            <a:pPr lvl="0"/>
            <a:r>
              <a:rPr lang="en-US" sz="2000" dirty="0"/>
              <a:t>Licensing and Registration</a:t>
            </a:r>
          </a:p>
          <a:p>
            <a:pPr lvl="1"/>
            <a:r>
              <a:rPr lang="en-US" sz="1800" dirty="0"/>
              <a:t>Provides consumer protections for students and families </a:t>
            </a:r>
          </a:p>
          <a:p>
            <a:pPr lvl="2"/>
            <a:r>
              <a:rPr lang="en-US" sz="1800" dirty="0"/>
              <a:t>Register degree-granting private institutions</a:t>
            </a:r>
          </a:p>
          <a:p>
            <a:pPr lvl="2"/>
            <a:r>
              <a:rPr lang="en-US" sz="1800" dirty="0"/>
              <a:t>License occupational programs</a:t>
            </a:r>
          </a:p>
          <a:p>
            <a:pPr lvl="2"/>
            <a:r>
              <a:rPr lang="en-US" sz="1800" dirty="0"/>
              <a:t>Help resolve student complaints</a:t>
            </a:r>
          </a:p>
          <a:p>
            <a:pPr lvl="0"/>
            <a:r>
              <a:rPr lang="en-US" sz="2000" dirty="0"/>
              <a:t>SELF Loan</a:t>
            </a:r>
          </a:p>
          <a:p>
            <a:pPr lvl="1"/>
            <a:r>
              <a:rPr lang="en-US" sz="1800" dirty="0"/>
              <a:t>Long-term, low-interest student loan to help families cover the cost of college</a:t>
            </a:r>
          </a:p>
          <a:p>
            <a:pPr lvl="1"/>
            <a:r>
              <a:rPr lang="en-US" sz="1800" dirty="0"/>
              <a:t>SELF-Refi Program allows flexible refinance options for borrowers</a:t>
            </a:r>
            <a:br>
              <a:rPr lang="en-US" sz="2000" dirty="0"/>
            </a:br>
            <a:r>
              <a:rPr lang="en-US" sz="2000" dirty="0"/>
              <a:t> </a:t>
            </a:r>
            <a:endParaRPr lang="en-US" sz="1600" dirty="0"/>
          </a:p>
        </p:txBody>
      </p:sp>
    </p:spTree>
    <p:extLst>
      <p:ext uri="{BB962C8B-B14F-4D97-AF65-F5344CB8AC3E}">
        <p14:creationId xmlns:p14="http://schemas.microsoft.com/office/powerpoint/2010/main" val="24529648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207</TotalTime>
  <Words>4769</Words>
  <Application>Microsoft Office PowerPoint</Application>
  <PresentationFormat>On-screen Show (4:3)</PresentationFormat>
  <Paragraphs>517</Paragraphs>
  <Slides>50</Slides>
  <Notes>24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50</vt:i4>
      </vt:variant>
    </vt:vector>
  </HeadingPairs>
  <TitlesOfParts>
    <vt:vector size="57" baseType="lpstr">
      <vt:lpstr>Archer Book</vt:lpstr>
      <vt:lpstr>Arial</vt:lpstr>
      <vt:lpstr>Calibri</vt:lpstr>
      <vt:lpstr>Circular Std Black</vt:lpstr>
      <vt:lpstr>Courier New</vt:lpstr>
      <vt:lpstr>Wingdings</vt:lpstr>
      <vt:lpstr>Office Theme</vt:lpstr>
      <vt:lpstr>States Leading for Equity: Profiles of Action</vt:lpstr>
      <vt:lpstr>Welcome and Introductions </vt:lpstr>
      <vt:lpstr>Dennis Olson Jr. – Minnesota Office of Higher Education</vt:lpstr>
      <vt:lpstr>Minnesota State Colleges and Universities</vt:lpstr>
      <vt:lpstr>Minnesota State Colleges and Universities</vt:lpstr>
      <vt:lpstr>PowerPoint Presentation</vt:lpstr>
      <vt:lpstr>Mission Statement </vt:lpstr>
      <vt:lpstr>OHE Programs and Services</vt:lpstr>
      <vt:lpstr>OHE Programs and Services</vt:lpstr>
      <vt:lpstr>Educational Attainment </vt:lpstr>
      <vt:lpstr>Certificates Versus Degrees</vt:lpstr>
      <vt:lpstr>Catalyzing Change at the Local Level </vt:lpstr>
      <vt:lpstr>New Governor = New Play Book</vt:lpstr>
      <vt:lpstr>Intentional Engagement Across Organizations</vt:lpstr>
      <vt:lpstr>Systems Work: We can do better</vt:lpstr>
      <vt:lpstr>Minnesota State Colleges and Universities</vt:lpstr>
      <vt:lpstr>Minnesota State</vt:lpstr>
      <vt:lpstr>Minnesota State</vt:lpstr>
      <vt:lpstr>Minnesota State</vt:lpstr>
      <vt:lpstr>MINNESOTA STATE: EQUITY 2030</vt:lpstr>
      <vt:lpstr>MINNESOTA STATE – EQUITY 2030</vt:lpstr>
      <vt:lpstr>Understanding our data is the first critical step</vt:lpstr>
      <vt:lpstr>We identified a capacity gap and a need to draw in additional system expertise to make progress on establishing and refining the Equity 2030 goals </vt:lpstr>
      <vt:lpstr>INTENTIONAL INCLUSION FRAMEWORK OVERVIEW</vt:lpstr>
      <vt:lpstr>PowerPoint Presentation</vt:lpstr>
      <vt:lpstr>Applying an Equity Lens  to Policy Review</vt:lpstr>
      <vt:lpstr>WHAT IS AN EQUITY LENS?</vt:lpstr>
      <vt:lpstr>EFFECTIVE USE OF A TOOL</vt:lpstr>
      <vt:lpstr>Minnesota State Campus Climate Assessment</vt:lpstr>
      <vt:lpstr>PowerPoint Presentation</vt:lpstr>
      <vt:lpstr>PowerPoint Presentation</vt:lpstr>
      <vt:lpstr>METHODOLOGY: CCA CONSISTS OF 3 COMPONENTS</vt:lpstr>
      <vt:lpstr>CCA KEY AREAS OF INTEREST</vt:lpstr>
      <vt:lpstr>Minnesota State Guided Learning Pathways Framework</vt:lpstr>
      <vt:lpstr>PowerPoint Presentation</vt:lpstr>
      <vt:lpstr>PowerPoint Presentation</vt:lpstr>
      <vt:lpstr>PowerPoint Presentation</vt:lpstr>
      <vt:lpstr>PowerPoint Presentation</vt:lpstr>
      <vt:lpstr>PowerPoint Presentation</vt:lpstr>
      <vt:lpstr>Minnesota State EQUITY by Design</vt:lpstr>
      <vt:lpstr>EQUITY BY DESIGN CONCEPTUAL OVERVIEW</vt:lpstr>
      <vt:lpstr>INTENTIONALITY BY DESIGN</vt:lpstr>
      <vt:lpstr>LEADERSHIP PHILOSOPHY</vt:lpstr>
      <vt:lpstr>LOCALIZED CONTEXT</vt:lpstr>
      <vt:lpstr>INSTITUTIONAL CHANGE</vt:lpstr>
      <vt:lpstr>ACCOUNTABILITY</vt:lpstr>
      <vt:lpstr>WHAT DOES IT LOOK LIKE ON CAMPUS? </vt:lpstr>
      <vt:lpstr>SYSTEM AND CAMPUS APPROACHES</vt:lpstr>
      <vt:lpstr>Questions &amp; Answers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Sherman</dc:creator>
  <cp:lastModifiedBy>Caitlin Dennis</cp:lastModifiedBy>
  <cp:revision>42</cp:revision>
  <dcterms:created xsi:type="dcterms:W3CDTF">2016-03-11T18:22:26Z</dcterms:created>
  <dcterms:modified xsi:type="dcterms:W3CDTF">2020-03-03T19:36:38Z</dcterms:modified>
</cp:coreProperties>
</file>